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8"/>
  </p:notesMasterIdLst>
  <p:handoutMasterIdLst>
    <p:handoutMasterId r:id="rId29"/>
  </p:handoutMasterIdLst>
  <p:sldIdLst>
    <p:sldId id="257" r:id="rId2"/>
    <p:sldId id="258" r:id="rId3"/>
    <p:sldId id="259" r:id="rId4"/>
    <p:sldId id="261" r:id="rId5"/>
    <p:sldId id="277" r:id="rId6"/>
    <p:sldId id="263" r:id="rId7"/>
    <p:sldId id="266" r:id="rId8"/>
    <p:sldId id="267" r:id="rId9"/>
    <p:sldId id="268" r:id="rId10"/>
    <p:sldId id="269" r:id="rId11"/>
    <p:sldId id="276" r:id="rId12"/>
    <p:sldId id="270" r:id="rId13"/>
    <p:sldId id="278" r:id="rId14"/>
    <p:sldId id="279" r:id="rId15"/>
    <p:sldId id="271" r:id="rId16"/>
    <p:sldId id="280" r:id="rId17"/>
    <p:sldId id="272" r:id="rId18"/>
    <p:sldId id="281" r:id="rId19"/>
    <p:sldId id="283" r:id="rId20"/>
    <p:sldId id="282" r:id="rId21"/>
    <p:sldId id="284" r:id="rId22"/>
    <p:sldId id="273" r:id="rId23"/>
    <p:sldId id="274" r:id="rId24"/>
    <p:sldId id="275" r:id="rId25"/>
    <p:sldId id="262" r:id="rId26"/>
    <p:sldId id="264" r:id="rId27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36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B37F9E-9F96-4115-B70C-64CEEFD3AC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3242EE9B-34DB-4DCB-81A6-B8CD767E058D}">
      <dgm:prSet phldrT="[テキスト]"/>
      <dgm:spPr/>
      <dgm:t>
        <a:bodyPr/>
        <a:lstStyle/>
        <a:p>
          <a:r>
            <a:rPr kumimoji="1" lang="ja-JP" altLang="en-US" dirty="0"/>
            <a:t>課題設定</a:t>
          </a:r>
        </a:p>
      </dgm:t>
    </dgm:pt>
    <dgm:pt modelId="{65B7042D-F287-4155-848C-FA872C8A3B5B}" type="parTrans" cxnId="{C123C8ED-ECE7-4870-BDC8-53B63ACC0C65}">
      <dgm:prSet/>
      <dgm:spPr/>
      <dgm:t>
        <a:bodyPr/>
        <a:lstStyle/>
        <a:p>
          <a:endParaRPr kumimoji="1" lang="ja-JP" altLang="en-US"/>
        </a:p>
      </dgm:t>
    </dgm:pt>
    <dgm:pt modelId="{6958A26B-1E6A-4DBC-90B7-B0A745317026}" type="sibTrans" cxnId="{C123C8ED-ECE7-4870-BDC8-53B63ACC0C65}">
      <dgm:prSet/>
      <dgm:spPr/>
      <dgm:t>
        <a:bodyPr/>
        <a:lstStyle/>
        <a:p>
          <a:endParaRPr kumimoji="1" lang="ja-JP" altLang="en-US"/>
        </a:p>
      </dgm:t>
    </dgm:pt>
    <dgm:pt modelId="{25DD1D13-DCD0-4DDB-8D7B-230712E828DF}">
      <dgm:prSet phldrT="[テキスト]"/>
      <dgm:spPr/>
      <dgm:t>
        <a:bodyPr/>
        <a:lstStyle/>
        <a:p>
          <a:r>
            <a:rPr kumimoji="1" lang="ja-JP" altLang="en-US" dirty="0"/>
            <a:t>データ収集・前処理</a:t>
          </a:r>
        </a:p>
      </dgm:t>
    </dgm:pt>
    <dgm:pt modelId="{257AD63F-77F0-48CD-A2BD-71F8117BD274}" type="parTrans" cxnId="{47D8670B-7C34-4040-9EC5-9D0E4E9547F4}">
      <dgm:prSet/>
      <dgm:spPr/>
      <dgm:t>
        <a:bodyPr/>
        <a:lstStyle/>
        <a:p>
          <a:endParaRPr kumimoji="1" lang="ja-JP" altLang="en-US"/>
        </a:p>
      </dgm:t>
    </dgm:pt>
    <dgm:pt modelId="{72BF6325-9D59-43B8-920B-00C8FD96F464}" type="sibTrans" cxnId="{47D8670B-7C34-4040-9EC5-9D0E4E9547F4}">
      <dgm:prSet/>
      <dgm:spPr/>
      <dgm:t>
        <a:bodyPr/>
        <a:lstStyle/>
        <a:p>
          <a:endParaRPr kumimoji="1" lang="ja-JP" altLang="en-US"/>
        </a:p>
      </dgm:t>
    </dgm:pt>
    <dgm:pt modelId="{AA0EC618-8B21-4F48-B24C-8EB0C7A36914}">
      <dgm:prSet phldrT="[テキスト]"/>
      <dgm:spPr/>
      <dgm:t>
        <a:bodyPr/>
        <a:lstStyle/>
        <a:p>
          <a:r>
            <a:rPr kumimoji="1" lang="ja-JP" altLang="en-US" dirty="0"/>
            <a:t>データ探索・モデル作成</a:t>
          </a:r>
        </a:p>
      </dgm:t>
    </dgm:pt>
    <dgm:pt modelId="{60251848-6119-4DC1-BCCE-2FE3CA2E737F}" type="parTrans" cxnId="{86C36F6C-DDEF-4BDE-8DCC-FEB57AB3CF65}">
      <dgm:prSet/>
      <dgm:spPr/>
      <dgm:t>
        <a:bodyPr/>
        <a:lstStyle/>
        <a:p>
          <a:endParaRPr kumimoji="1" lang="ja-JP" altLang="en-US"/>
        </a:p>
      </dgm:t>
    </dgm:pt>
    <dgm:pt modelId="{F6AAD75C-2595-4787-95C8-854206267802}" type="sibTrans" cxnId="{86C36F6C-DDEF-4BDE-8DCC-FEB57AB3CF65}">
      <dgm:prSet/>
      <dgm:spPr/>
      <dgm:t>
        <a:bodyPr/>
        <a:lstStyle/>
        <a:p>
          <a:endParaRPr kumimoji="1" lang="ja-JP" altLang="en-US"/>
        </a:p>
      </dgm:t>
    </dgm:pt>
    <dgm:pt modelId="{4731306D-13FD-4E6E-A6C1-71709658F33A}">
      <dgm:prSet/>
      <dgm:spPr/>
      <dgm:t>
        <a:bodyPr/>
        <a:lstStyle/>
        <a:p>
          <a:r>
            <a:rPr kumimoji="1" lang="ja-JP" altLang="en-US" dirty="0"/>
            <a:t>意思決定</a:t>
          </a:r>
        </a:p>
      </dgm:t>
    </dgm:pt>
    <dgm:pt modelId="{B0BCC4A2-59E3-45A2-A4D0-50BB2AA81375}" type="parTrans" cxnId="{09C58D8F-C182-4CF4-AE9B-C35A3F029A35}">
      <dgm:prSet/>
      <dgm:spPr/>
      <dgm:t>
        <a:bodyPr/>
        <a:lstStyle/>
        <a:p>
          <a:endParaRPr kumimoji="1" lang="ja-JP" altLang="en-US"/>
        </a:p>
      </dgm:t>
    </dgm:pt>
    <dgm:pt modelId="{080B6018-6B8A-4696-B88F-A908B85B7C88}" type="sibTrans" cxnId="{09C58D8F-C182-4CF4-AE9B-C35A3F029A35}">
      <dgm:prSet/>
      <dgm:spPr/>
      <dgm:t>
        <a:bodyPr/>
        <a:lstStyle/>
        <a:p>
          <a:endParaRPr kumimoji="1" lang="ja-JP" altLang="en-US"/>
        </a:p>
      </dgm:t>
    </dgm:pt>
    <dgm:pt modelId="{10F1D685-29AF-4D09-9F6E-EDB6AEDC6EA5}" type="pres">
      <dgm:prSet presAssocID="{C5B37F9E-9F96-4115-B70C-64CEEFD3AC19}" presName="CompostProcess" presStyleCnt="0">
        <dgm:presLayoutVars>
          <dgm:dir/>
          <dgm:resizeHandles val="exact"/>
        </dgm:presLayoutVars>
      </dgm:prSet>
      <dgm:spPr/>
    </dgm:pt>
    <dgm:pt modelId="{877047AF-6D74-47F6-AAFB-FD620E78670D}" type="pres">
      <dgm:prSet presAssocID="{C5B37F9E-9F96-4115-B70C-64CEEFD3AC19}" presName="arrow" presStyleLbl="bgShp" presStyleIdx="0" presStyleCnt="1"/>
      <dgm:spPr/>
    </dgm:pt>
    <dgm:pt modelId="{7D2E3EC2-07B2-4539-9F70-E97A5957D881}" type="pres">
      <dgm:prSet presAssocID="{C5B37F9E-9F96-4115-B70C-64CEEFD3AC19}" presName="linearProcess" presStyleCnt="0"/>
      <dgm:spPr/>
    </dgm:pt>
    <dgm:pt modelId="{E571E1C3-9ABB-4738-88FB-66AF212A18AF}" type="pres">
      <dgm:prSet presAssocID="{3242EE9B-34DB-4DCB-81A6-B8CD767E058D}" presName="textNode" presStyleLbl="node1" presStyleIdx="0" presStyleCnt="4">
        <dgm:presLayoutVars>
          <dgm:bulletEnabled val="1"/>
        </dgm:presLayoutVars>
      </dgm:prSet>
      <dgm:spPr/>
    </dgm:pt>
    <dgm:pt modelId="{9547C0E8-4D35-4A7F-9BD2-86320173ABC6}" type="pres">
      <dgm:prSet presAssocID="{6958A26B-1E6A-4DBC-90B7-B0A745317026}" presName="sibTrans" presStyleCnt="0"/>
      <dgm:spPr/>
    </dgm:pt>
    <dgm:pt modelId="{4B59A443-8D8E-442C-A65C-E753B0D8BC11}" type="pres">
      <dgm:prSet presAssocID="{25DD1D13-DCD0-4DDB-8D7B-230712E828D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7B06CA1E-DE04-49A2-BB8D-1D75B26FB70E}" type="pres">
      <dgm:prSet presAssocID="{72BF6325-9D59-43B8-920B-00C8FD96F464}" presName="sibTrans" presStyleCnt="0"/>
      <dgm:spPr/>
    </dgm:pt>
    <dgm:pt modelId="{1E4E80DB-DA02-4E7B-BE79-AB8608EADAF3}" type="pres">
      <dgm:prSet presAssocID="{AA0EC618-8B21-4F48-B24C-8EB0C7A36914}" presName="textNode" presStyleLbl="node1" presStyleIdx="2" presStyleCnt="4">
        <dgm:presLayoutVars>
          <dgm:bulletEnabled val="1"/>
        </dgm:presLayoutVars>
      </dgm:prSet>
      <dgm:spPr/>
    </dgm:pt>
    <dgm:pt modelId="{315E81C9-CD4F-4107-B978-90C203093EC5}" type="pres">
      <dgm:prSet presAssocID="{F6AAD75C-2595-4787-95C8-854206267802}" presName="sibTrans" presStyleCnt="0"/>
      <dgm:spPr/>
    </dgm:pt>
    <dgm:pt modelId="{23413C40-BF1A-4927-AE70-77478717F88F}" type="pres">
      <dgm:prSet presAssocID="{4731306D-13FD-4E6E-A6C1-71709658F33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7D8670B-7C34-4040-9EC5-9D0E4E9547F4}" srcId="{C5B37F9E-9F96-4115-B70C-64CEEFD3AC19}" destId="{25DD1D13-DCD0-4DDB-8D7B-230712E828DF}" srcOrd="1" destOrd="0" parTransId="{257AD63F-77F0-48CD-A2BD-71F8117BD274}" sibTransId="{72BF6325-9D59-43B8-920B-00C8FD96F464}"/>
    <dgm:cxn modelId="{74729E27-F6B7-4CC8-B4D6-18539615CB17}" type="presOf" srcId="{3242EE9B-34DB-4DCB-81A6-B8CD767E058D}" destId="{E571E1C3-9ABB-4738-88FB-66AF212A18AF}" srcOrd="0" destOrd="0" presId="urn:microsoft.com/office/officeart/2005/8/layout/hProcess9"/>
    <dgm:cxn modelId="{86C36F6C-DDEF-4BDE-8DCC-FEB57AB3CF65}" srcId="{C5B37F9E-9F96-4115-B70C-64CEEFD3AC19}" destId="{AA0EC618-8B21-4F48-B24C-8EB0C7A36914}" srcOrd="2" destOrd="0" parTransId="{60251848-6119-4DC1-BCCE-2FE3CA2E737F}" sibTransId="{F6AAD75C-2595-4787-95C8-854206267802}"/>
    <dgm:cxn modelId="{5EDD7484-86FF-46DA-A229-04AAE1F98358}" type="presOf" srcId="{C5B37F9E-9F96-4115-B70C-64CEEFD3AC19}" destId="{10F1D685-29AF-4D09-9F6E-EDB6AEDC6EA5}" srcOrd="0" destOrd="0" presId="urn:microsoft.com/office/officeart/2005/8/layout/hProcess9"/>
    <dgm:cxn modelId="{09C58D8F-C182-4CF4-AE9B-C35A3F029A35}" srcId="{C5B37F9E-9F96-4115-B70C-64CEEFD3AC19}" destId="{4731306D-13FD-4E6E-A6C1-71709658F33A}" srcOrd="3" destOrd="0" parTransId="{B0BCC4A2-59E3-45A2-A4D0-50BB2AA81375}" sibTransId="{080B6018-6B8A-4696-B88F-A908B85B7C88}"/>
    <dgm:cxn modelId="{9250B19C-20B1-4992-9289-915D428F263D}" type="presOf" srcId="{AA0EC618-8B21-4F48-B24C-8EB0C7A36914}" destId="{1E4E80DB-DA02-4E7B-BE79-AB8608EADAF3}" srcOrd="0" destOrd="0" presId="urn:microsoft.com/office/officeart/2005/8/layout/hProcess9"/>
    <dgm:cxn modelId="{6B6FBBA0-CFE6-4D45-87AD-A1CF472BE0DA}" type="presOf" srcId="{25DD1D13-DCD0-4DDB-8D7B-230712E828DF}" destId="{4B59A443-8D8E-442C-A65C-E753B0D8BC11}" srcOrd="0" destOrd="0" presId="urn:microsoft.com/office/officeart/2005/8/layout/hProcess9"/>
    <dgm:cxn modelId="{B2382FC5-9B14-4420-9558-98F43E4F4145}" type="presOf" srcId="{4731306D-13FD-4E6E-A6C1-71709658F33A}" destId="{23413C40-BF1A-4927-AE70-77478717F88F}" srcOrd="0" destOrd="0" presId="urn:microsoft.com/office/officeart/2005/8/layout/hProcess9"/>
    <dgm:cxn modelId="{C123C8ED-ECE7-4870-BDC8-53B63ACC0C65}" srcId="{C5B37F9E-9F96-4115-B70C-64CEEFD3AC19}" destId="{3242EE9B-34DB-4DCB-81A6-B8CD767E058D}" srcOrd="0" destOrd="0" parTransId="{65B7042D-F287-4155-848C-FA872C8A3B5B}" sibTransId="{6958A26B-1E6A-4DBC-90B7-B0A745317026}"/>
    <dgm:cxn modelId="{56265831-5A45-42F2-90CD-6B437F7AE8B0}" type="presParOf" srcId="{10F1D685-29AF-4D09-9F6E-EDB6AEDC6EA5}" destId="{877047AF-6D74-47F6-AAFB-FD620E78670D}" srcOrd="0" destOrd="0" presId="urn:microsoft.com/office/officeart/2005/8/layout/hProcess9"/>
    <dgm:cxn modelId="{B9432BF6-CB8F-4733-A459-76A6AB7B8CDC}" type="presParOf" srcId="{10F1D685-29AF-4D09-9F6E-EDB6AEDC6EA5}" destId="{7D2E3EC2-07B2-4539-9F70-E97A5957D881}" srcOrd="1" destOrd="0" presId="urn:microsoft.com/office/officeart/2005/8/layout/hProcess9"/>
    <dgm:cxn modelId="{25ADC74D-CEC3-4760-A48B-AD1B56879BB1}" type="presParOf" srcId="{7D2E3EC2-07B2-4539-9F70-E97A5957D881}" destId="{E571E1C3-9ABB-4738-88FB-66AF212A18AF}" srcOrd="0" destOrd="0" presId="urn:microsoft.com/office/officeart/2005/8/layout/hProcess9"/>
    <dgm:cxn modelId="{71C60B85-3105-4D6E-94F2-CDBCF77DCEA6}" type="presParOf" srcId="{7D2E3EC2-07B2-4539-9F70-E97A5957D881}" destId="{9547C0E8-4D35-4A7F-9BD2-86320173ABC6}" srcOrd="1" destOrd="0" presId="urn:microsoft.com/office/officeart/2005/8/layout/hProcess9"/>
    <dgm:cxn modelId="{F8F2547F-B634-4A02-9B1A-F06292874EA8}" type="presParOf" srcId="{7D2E3EC2-07B2-4539-9F70-E97A5957D881}" destId="{4B59A443-8D8E-442C-A65C-E753B0D8BC11}" srcOrd="2" destOrd="0" presId="urn:microsoft.com/office/officeart/2005/8/layout/hProcess9"/>
    <dgm:cxn modelId="{944EAE1E-303F-4F11-8B9C-D3B71741F33C}" type="presParOf" srcId="{7D2E3EC2-07B2-4539-9F70-E97A5957D881}" destId="{7B06CA1E-DE04-49A2-BB8D-1D75B26FB70E}" srcOrd="3" destOrd="0" presId="urn:microsoft.com/office/officeart/2005/8/layout/hProcess9"/>
    <dgm:cxn modelId="{9E0582EE-20FD-4335-9213-493A605B1EB0}" type="presParOf" srcId="{7D2E3EC2-07B2-4539-9F70-E97A5957D881}" destId="{1E4E80DB-DA02-4E7B-BE79-AB8608EADAF3}" srcOrd="4" destOrd="0" presId="urn:microsoft.com/office/officeart/2005/8/layout/hProcess9"/>
    <dgm:cxn modelId="{50176B74-3CEE-4138-8AE1-FC0D9FFC07F3}" type="presParOf" srcId="{7D2E3EC2-07B2-4539-9F70-E97A5957D881}" destId="{315E81C9-CD4F-4107-B978-90C203093EC5}" srcOrd="5" destOrd="0" presId="urn:microsoft.com/office/officeart/2005/8/layout/hProcess9"/>
    <dgm:cxn modelId="{279E760A-D926-4BFE-86A5-7F5F669E9094}" type="presParOf" srcId="{7D2E3EC2-07B2-4539-9F70-E97A5957D881}" destId="{23413C40-BF1A-4927-AE70-77478717F88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B37F9E-9F96-4115-B70C-64CEEFD3AC1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3242EE9B-34DB-4DCB-81A6-B8CD767E058D}">
      <dgm:prSet phldrT="[テキスト]"/>
      <dgm:spPr/>
      <dgm:t>
        <a:bodyPr/>
        <a:lstStyle/>
        <a:p>
          <a:r>
            <a:rPr kumimoji="1" lang="ja-JP" altLang="en-US" dirty="0"/>
            <a:t>課題設定</a:t>
          </a:r>
        </a:p>
      </dgm:t>
    </dgm:pt>
    <dgm:pt modelId="{65B7042D-F287-4155-848C-FA872C8A3B5B}" type="parTrans" cxnId="{C123C8ED-ECE7-4870-BDC8-53B63ACC0C65}">
      <dgm:prSet/>
      <dgm:spPr/>
      <dgm:t>
        <a:bodyPr/>
        <a:lstStyle/>
        <a:p>
          <a:endParaRPr kumimoji="1" lang="ja-JP" altLang="en-US"/>
        </a:p>
      </dgm:t>
    </dgm:pt>
    <dgm:pt modelId="{6958A26B-1E6A-4DBC-90B7-B0A745317026}" type="sibTrans" cxnId="{C123C8ED-ECE7-4870-BDC8-53B63ACC0C65}">
      <dgm:prSet/>
      <dgm:spPr/>
      <dgm:t>
        <a:bodyPr/>
        <a:lstStyle/>
        <a:p>
          <a:endParaRPr kumimoji="1" lang="ja-JP" altLang="en-US"/>
        </a:p>
      </dgm:t>
    </dgm:pt>
    <dgm:pt modelId="{25DD1D13-DCD0-4DDB-8D7B-230712E828DF}">
      <dgm:prSet phldrT="[テキスト]"/>
      <dgm:spPr/>
      <dgm:t>
        <a:bodyPr/>
        <a:lstStyle/>
        <a:p>
          <a:r>
            <a:rPr kumimoji="1" lang="ja-JP" altLang="en-US" dirty="0"/>
            <a:t>データ収集・前処理</a:t>
          </a:r>
        </a:p>
      </dgm:t>
    </dgm:pt>
    <dgm:pt modelId="{257AD63F-77F0-48CD-A2BD-71F8117BD274}" type="parTrans" cxnId="{47D8670B-7C34-4040-9EC5-9D0E4E9547F4}">
      <dgm:prSet/>
      <dgm:spPr/>
      <dgm:t>
        <a:bodyPr/>
        <a:lstStyle/>
        <a:p>
          <a:endParaRPr kumimoji="1" lang="ja-JP" altLang="en-US"/>
        </a:p>
      </dgm:t>
    </dgm:pt>
    <dgm:pt modelId="{72BF6325-9D59-43B8-920B-00C8FD96F464}" type="sibTrans" cxnId="{47D8670B-7C34-4040-9EC5-9D0E4E9547F4}">
      <dgm:prSet/>
      <dgm:spPr/>
      <dgm:t>
        <a:bodyPr/>
        <a:lstStyle/>
        <a:p>
          <a:endParaRPr kumimoji="1" lang="ja-JP" altLang="en-US"/>
        </a:p>
      </dgm:t>
    </dgm:pt>
    <dgm:pt modelId="{AA0EC618-8B21-4F48-B24C-8EB0C7A36914}">
      <dgm:prSet phldrT="[テキスト]"/>
      <dgm:spPr/>
      <dgm:t>
        <a:bodyPr/>
        <a:lstStyle/>
        <a:p>
          <a:r>
            <a:rPr kumimoji="1" lang="ja-JP" altLang="en-US" dirty="0"/>
            <a:t>データ探索・モデル作成</a:t>
          </a:r>
        </a:p>
      </dgm:t>
    </dgm:pt>
    <dgm:pt modelId="{60251848-6119-4DC1-BCCE-2FE3CA2E737F}" type="parTrans" cxnId="{86C36F6C-DDEF-4BDE-8DCC-FEB57AB3CF65}">
      <dgm:prSet/>
      <dgm:spPr/>
      <dgm:t>
        <a:bodyPr/>
        <a:lstStyle/>
        <a:p>
          <a:endParaRPr kumimoji="1" lang="ja-JP" altLang="en-US"/>
        </a:p>
      </dgm:t>
    </dgm:pt>
    <dgm:pt modelId="{F6AAD75C-2595-4787-95C8-854206267802}" type="sibTrans" cxnId="{86C36F6C-DDEF-4BDE-8DCC-FEB57AB3CF65}">
      <dgm:prSet/>
      <dgm:spPr/>
      <dgm:t>
        <a:bodyPr/>
        <a:lstStyle/>
        <a:p>
          <a:endParaRPr kumimoji="1" lang="ja-JP" altLang="en-US"/>
        </a:p>
      </dgm:t>
    </dgm:pt>
    <dgm:pt modelId="{4731306D-13FD-4E6E-A6C1-71709658F33A}">
      <dgm:prSet/>
      <dgm:spPr/>
      <dgm:t>
        <a:bodyPr/>
        <a:lstStyle/>
        <a:p>
          <a:r>
            <a:rPr kumimoji="1" lang="ja-JP" altLang="en-US" dirty="0"/>
            <a:t>意思決定</a:t>
          </a:r>
        </a:p>
      </dgm:t>
    </dgm:pt>
    <dgm:pt modelId="{B0BCC4A2-59E3-45A2-A4D0-50BB2AA81375}" type="parTrans" cxnId="{09C58D8F-C182-4CF4-AE9B-C35A3F029A35}">
      <dgm:prSet/>
      <dgm:spPr/>
      <dgm:t>
        <a:bodyPr/>
        <a:lstStyle/>
        <a:p>
          <a:endParaRPr kumimoji="1" lang="ja-JP" altLang="en-US"/>
        </a:p>
      </dgm:t>
    </dgm:pt>
    <dgm:pt modelId="{080B6018-6B8A-4696-B88F-A908B85B7C88}" type="sibTrans" cxnId="{09C58D8F-C182-4CF4-AE9B-C35A3F029A35}">
      <dgm:prSet/>
      <dgm:spPr/>
      <dgm:t>
        <a:bodyPr/>
        <a:lstStyle/>
        <a:p>
          <a:endParaRPr kumimoji="1" lang="ja-JP" altLang="en-US"/>
        </a:p>
      </dgm:t>
    </dgm:pt>
    <dgm:pt modelId="{10F1D685-29AF-4D09-9F6E-EDB6AEDC6EA5}" type="pres">
      <dgm:prSet presAssocID="{C5B37F9E-9F96-4115-B70C-64CEEFD3AC19}" presName="CompostProcess" presStyleCnt="0">
        <dgm:presLayoutVars>
          <dgm:dir/>
          <dgm:resizeHandles val="exact"/>
        </dgm:presLayoutVars>
      </dgm:prSet>
      <dgm:spPr/>
    </dgm:pt>
    <dgm:pt modelId="{877047AF-6D74-47F6-AAFB-FD620E78670D}" type="pres">
      <dgm:prSet presAssocID="{C5B37F9E-9F96-4115-B70C-64CEEFD3AC19}" presName="arrow" presStyleLbl="bgShp" presStyleIdx="0" presStyleCnt="1"/>
      <dgm:spPr/>
    </dgm:pt>
    <dgm:pt modelId="{7D2E3EC2-07B2-4539-9F70-E97A5957D881}" type="pres">
      <dgm:prSet presAssocID="{C5B37F9E-9F96-4115-B70C-64CEEFD3AC19}" presName="linearProcess" presStyleCnt="0"/>
      <dgm:spPr/>
    </dgm:pt>
    <dgm:pt modelId="{E571E1C3-9ABB-4738-88FB-66AF212A18AF}" type="pres">
      <dgm:prSet presAssocID="{3242EE9B-34DB-4DCB-81A6-B8CD767E058D}" presName="textNode" presStyleLbl="node1" presStyleIdx="0" presStyleCnt="4">
        <dgm:presLayoutVars>
          <dgm:bulletEnabled val="1"/>
        </dgm:presLayoutVars>
      </dgm:prSet>
      <dgm:spPr/>
    </dgm:pt>
    <dgm:pt modelId="{9547C0E8-4D35-4A7F-9BD2-86320173ABC6}" type="pres">
      <dgm:prSet presAssocID="{6958A26B-1E6A-4DBC-90B7-B0A745317026}" presName="sibTrans" presStyleCnt="0"/>
      <dgm:spPr/>
    </dgm:pt>
    <dgm:pt modelId="{4B59A443-8D8E-442C-A65C-E753B0D8BC11}" type="pres">
      <dgm:prSet presAssocID="{25DD1D13-DCD0-4DDB-8D7B-230712E828DF}" presName="textNode" presStyleLbl="node1" presStyleIdx="1" presStyleCnt="4">
        <dgm:presLayoutVars>
          <dgm:bulletEnabled val="1"/>
        </dgm:presLayoutVars>
      </dgm:prSet>
      <dgm:spPr>
        <a:prstGeom prst="roundRect">
          <a:avLst/>
        </a:prstGeom>
      </dgm:spPr>
    </dgm:pt>
    <dgm:pt modelId="{7B06CA1E-DE04-49A2-BB8D-1D75B26FB70E}" type="pres">
      <dgm:prSet presAssocID="{72BF6325-9D59-43B8-920B-00C8FD96F464}" presName="sibTrans" presStyleCnt="0"/>
      <dgm:spPr/>
    </dgm:pt>
    <dgm:pt modelId="{1E4E80DB-DA02-4E7B-BE79-AB8608EADAF3}" type="pres">
      <dgm:prSet presAssocID="{AA0EC618-8B21-4F48-B24C-8EB0C7A36914}" presName="textNode" presStyleLbl="node1" presStyleIdx="2" presStyleCnt="4">
        <dgm:presLayoutVars>
          <dgm:bulletEnabled val="1"/>
        </dgm:presLayoutVars>
      </dgm:prSet>
      <dgm:spPr/>
    </dgm:pt>
    <dgm:pt modelId="{315E81C9-CD4F-4107-B978-90C203093EC5}" type="pres">
      <dgm:prSet presAssocID="{F6AAD75C-2595-4787-95C8-854206267802}" presName="sibTrans" presStyleCnt="0"/>
      <dgm:spPr/>
    </dgm:pt>
    <dgm:pt modelId="{23413C40-BF1A-4927-AE70-77478717F88F}" type="pres">
      <dgm:prSet presAssocID="{4731306D-13FD-4E6E-A6C1-71709658F33A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7D8670B-7C34-4040-9EC5-9D0E4E9547F4}" srcId="{C5B37F9E-9F96-4115-B70C-64CEEFD3AC19}" destId="{25DD1D13-DCD0-4DDB-8D7B-230712E828DF}" srcOrd="1" destOrd="0" parTransId="{257AD63F-77F0-48CD-A2BD-71F8117BD274}" sibTransId="{72BF6325-9D59-43B8-920B-00C8FD96F464}"/>
    <dgm:cxn modelId="{74729E27-F6B7-4CC8-B4D6-18539615CB17}" type="presOf" srcId="{3242EE9B-34DB-4DCB-81A6-B8CD767E058D}" destId="{E571E1C3-9ABB-4738-88FB-66AF212A18AF}" srcOrd="0" destOrd="0" presId="urn:microsoft.com/office/officeart/2005/8/layout/hProcess9"/>
    <dgm:cxn modelId="{86C36F6C-DDEF-4BDE-8DCC-FEB57AB3CF65}" srcId="{C5B37F9E-9F96-4115-B70C-64CEEFD3AC19}" destId="{AA0EC618-8B21-4F48-B24C-8EB0C7A36914}" srcOrd="2" destOrd="0" parTransId="{60251848-6119-4DC1-BCCE-2FE3CA2E737F}" sibTransId="{F6AAD75C-2595-4787-95C8-854206267802}"/>
    <dgm:cxn modelId="{5EDD7484-86FF-46DA-A229-04AAE1F98358}" type="presOf" srcId="{C5B37F9E-9F96-4115-B70C-64CEEFD3AC19}" destId="{10F1D685-29AF-4D09-9F6E-EDB6AEDC6EA5}" srcOrd="0" destOrd="0" presId="urn:microsoft.com/office/officeart/2005/8/layout/hProcess9"/>
    <dgm:cxn modelId="{09C58D8F-C182-4CF4-AE9B-C35A3F029A35}" srcId="{C5B37F9E-9F96-4115-B70C-64CEEFD3AC19}" destId="{4731306D-13FD-4E6E-A6C1-71709658F33A}" srcOrd="3" destOrd="0" parTransId="{B0BCC4A2-59E3-45A2-A4D0-50BB2AA81375}" sibTransId="{080B6018-6B8A-4696-B88F-A908B85B7C88}"/>
    <dgm:cxn modelId="{9250B19C-20B1-4992-9289-915D428F263D}" type="presOf" srcId="{AA0EC618-8B21-4F48-B24C-8EB0C7A36914}" destId="{1E4E80DB-DA02-4E7B-BE79-AB8608EADAF3}" srcOrd="0" destOrd="0" presId="urn:microsoft.com/office/officeart/2005/8/layout/hProcess9"/>
    <dgm:cxn modelId="{6B6FBBA0-CFE6-4D45-87AD-A1CF472BE0DA}" type="presOf" srcId="{25DD1D13-DCD0-4DDB-8D7B-230712E828DF}" destId="{4B59A443-8D8E-442C-A65C-E753B0D8BC11}" srcOrd="0" destOrd="0" presId="urn:microsoft.com/office/officeart/2005/8/layout/hProcess9"/>
    <dgm:cxn modelId="{B2382FC5-9B14-4420-9558-98F43E4F4145}" type="presOf" srcId="{4731306D-13FD-4E6E-A6C1-71709658F33A}" destId="{23413C40-BF1A-4927-AE70-77478717F88F}" srcOrd="0" destOrd="0" presId="urn:microsoft.com/office/officeart/2005/8/layout/hProcess9"/>
    <dgm:cxn modelId="{C123C8ED-ECE7-4870-BDC8-53B63ACC0C65}" srcId="{C5B37F9E-9F96-4115-B70C-64CEEFD3AC19}" destId="{3242EE9B-34DB-4DCB-81A6-B8CD767E058D}" srcOrd="0" destOrd="0" parTransId="{65B7042D-F287-4155-848C-FA872C8A3B5B}" sibTransId="{6958A26B-1E6A-4DBC-90B7-B0A745317026}"/>
    <dgm:cxn modelId="{56265831-5A45-42F2-90CD-6B437F7AE8B0}" type="presParOf" srcId="{10F1D685-29AF-4D09-9F6E-EDB6AEDC6EA5}" destId="{877047AF-6D74-47F6-AAFB-FD620E78670D}" srcOrd="0" destOrd="0" presId="urn:microsoft.com/office/officeart/2005/8/layout/hProcess9"/>
    <dgm:cxn modelId="{B9432BF6-CB8F-4733-A459-76A6AB7B8CDC}" type="presParOf" srcId="{10F1D685-29AF-4D09-9F6E-EDB6AEDC6EA5}" destId="{7D2E3EC2-07B2-4539-9F70-E97A5957D881}" srcOrd="1" destOrd="0" presId="urn:microsoft.com/office/officeart/2005/8/layout/hProcess9"/>
    <dgm:cxn modelId="{25ADC74D-CEC3-4760-A48B-AD1B56879BB1}" type="presParOf" srcId="{7D2E3EC2-07B2-4539-9F70-E97A5957D881}" destId="{E571E1C3-9ABB-4738-88FB-66AF212A18AF}" srcOrd="0" destOrd="0" presId="urn:microsoft.com/office/officeart/2005/8/layout/hProcess9"/>
    <dgm:cxn modelId="{71C60B85-3105-4D6E-94F2-CDBCF77DCEA6}" type="presParOf" srcId="{7D2E3EC2-07B2-4539-9F70-E97A5957D881}" destId="{9547C0E8-4D35-4A7F-9BD2-86320173ABC6}" srcOrd="1" destOrd="0" presId="urn:microsoft.com/office/officeart/2005/8/layout/hProcess9"/>
    <dgm:cxn modelId="{F8F2547F-B634-4A02-9B1A-F06292874EA8}" type="presParOf" srcId="{7D2E3EC2-07B2-4539-9F70-E97A5957D881}" destId="{4B59A443-8D8E-442C-A65C-E753B0D8BC11}" srcOrd="2" destOrd="0" presId="urn:microsoft.com/office/officeart/2005/8/layout/hProcess9"/>
    <dgm:cxn modelId="{944EAE1E-303F-4F11-8B9C-D3B71741F33C}" type="presParOf" srcId="{7D2E3EC2-07B2-4539-9F70-E97A5957D881}" destId="{7B06CA1E-DE04-49A2-BB8D-1D75B26FB70E}" srcOrd="3" destOrd="0" presId="urn:microsoft.com/office/officeart/2005/8/layout/hProcess9"/>
    <dgm:cxn modelId="{9E0582EE-20FD-4335-9213-493A605B1EB0}" type="presParOf" srcId="{7D2E3EC2-07B2-4539-9F70-E97A5957D881}" destId="{1E4E80DB-DA02-4E7B-BE79-AB8608EADAF3}" srcOrd="4" destOrd="0" presId="urn:microsoft.com/office/officeart/2005/8/layout/hProcess9"/>
    <dgm:cxn modelId="{50176B74-3CEE-4138-8AE1-FC0D9FFC07F3}" type="presParOf" srcId="{7D2E3EC2-07B2-4539-9F70-E97A5957D881}" destId="{315E81C9-CD4F-4107-B978-90C203093EC5}" srcOrd="5" destOrd="0" presId="urn:microsoft.com/office/officeart/2005/8/layout/hProcess9"/>
    <dgm:cxn modelId="{279E760A-D926-4BFE-86A5-7F5F669E9094}" type="presParOf" srcId="{7D2E3EC2-07B2-4539-9F70-E97A5957D881}" destId="{23413C40-BF1A-4927-AE70-77478717F88F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047AF-6D74-47F6-AAFB-FD620E78670D}">
      <dsp:nvSpPr>
        <dsp:cNvPr id="0" name=""/>
        <dsp:cNvSpPr/>
      </dsp:nvSpPr>
      <dsp:spPr>
        <a:xfrm>
          <a:off x="840360" y="0"/>
          <a:ext cx="9524090" cy="452789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1E1C3-9ABB-4738-88FB-66AF212A18AF}">
      <dsp:nvSpPr>
        <dsp:cNvPr id="0" name=""/>
        <dsp:cNvSpPr/>
      </dsp:nvSpPr>
      <dsp:spPr>
        <a:xfrm>
          <a:off x="4751" y="1358369"/>
          <a:ext cx="2683318" cy="18111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/>
            <a:t>課題設定</a:t>
          </a:r>
        </a:p>
      </dsp:txBody>
      <dsp:txXfrm>
        <a:off x="93164" y="1446782"/>
        <a:ext cx="2506492" cy="1634332"/>
      </dsp:txXfrm>
    </dsp:sp>
    <dsp:sp modelId="{4B59A443-8D8E-442C-A65C-E753B0D8BC11}">
      <dsp:nvSpPr>
        <dsp:cNvPr id="0" name=""/>
        <dsp:cNvSpPr/>
      </dsp:nvSpPr>
      <dsp:spPr>
        <a:xfrm>
          <a:off x="2842081" y="1358369"/>
          <a:ext cx="2683318" cy="18111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/>
            <a:t>データ収集・前処理</a:t>
          </a:r>
        </a:p>
      </dsp:txBody>
      <dsp:txXfrm>
        <a:off x="2930494" y="1446782"/>
        <a:ext cx="2506492" cy="1634332"/>
      </dsp:txXfrm>
    </dsp:sp>
    <dsp:sp modelId="{1E4E80DB-DA02-4E7B-BE79-AB8608EADAF3}">
      <dsp:nvSpPr>
        <dsp:cNvPr id="0" name=""/>
        <dsp:cNvSpPr/>
      </dsp:nvSpPr>
      <dsp:spPr>
        <a:xfrm>
          <a:off x="5679411" y="1358369"/>
          <a:ext cx="2683318" cy="18111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/>
            <a:t>データ探索・モデル作成</a:t>
          </a:r>
        </a:p>
      </dsp:txBody>
      <dsp:txXfrm>
        <a:off x="5767824" y="1446782"/>
        <a:ext cx="2506492" cy="1634332"/>
      </dsp:txXfrm>
    </dsp:sp>
    <dsp:sp modelId="{23413C40-BF1A-4927-AE70-77478717F88F}">
      <dsp:nvSpPr>
        <dsp:cNvPr id="0" name=""/>
        <dsp:cNvSpPr/>
      </dsp:nvSpPr>
      <dsp:spPr>
        <a:xfrm>
          <a:off x="8516741" y="1358369"/>
          <a:ext cx="2683318" cy="18111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/>
            <a:t>意思決定</a:t>
          </a:r>
        </a:p>
      </dsp:txBody>
      <dsp:txXfrm>
        <a:off x="8605154" y="1446782"/>
        <a:ext cx="2506492" cy="16343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047AF-6D74-47F6-AAFB-FD620E78670D}">
      <dsp:nvSpPr>
        <dsp:cNvPr id="0" name=""/>
        <dsp:cNvSpPr/>
      </dsp:nvSpPr>
      <dsp:spPr>
        <a:xfrm>
          <a:off x="840360" y="0"/>
          <a:ext cx="9524090" cy="452789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71E1C3-9ABB-4738-88FB-66AF212A18AF}">
      <dsp:nvSpPr>
        <dsp:cNvPr id="0" name=""/>
        <dsp:cNvSpPr/>
      </dsp:nvSpPr>
      <dsp:spPr>
        <a:xfrm>
          <a:off x="4751" y="1358369"/>
          <a:ext cx="2683318" cy="18111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/>
            <a:t>課題設定</a:t>
          </a:r>
        </a:p>
      </dsp:txBody>
      <dsp:txXfrm>
        <a:off x="93164" y="1446782"/>
        <a:ext cx="2506492" cy="1634332"/>
      </dsp:txXfrm>
    </dsp:sp>
    <dsp:sp modelId="{4B59A443-8D8E-442C-A65C-E753B0D8BC11}">
      <dsp:nvSpPr>
        <dsp:cNvPr id="0" name=""/>
        <dsp:cNvSpPr/>
      </dsp:nvSpPr>
      <dsp:spPr>
        <a:xfrm>
          <a:off x="2842081" y="1358369"/>
          <a:ext cx="2683318" cy="18111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/>
            <a:t>データ収集・前処理</a:t>
          </a:r>
        </a:p>
      </dsp:txBody>
      <dsp:txXfrm>
        <a:off x="2930494" y="1446782"/>
        <a:ext cx="2506492" cy="1634332"/>
      </dsp:txXfrm>
    </dsp:sp>
    <dsp:sp modelId="{1E4E80DB-DA02-4E7B-BE79-AB8608EADAF3}">
      <dsp:nvSpPr>
        <dsp:cNvPr id="0" name=""/>
        <dsp:cNvSpPr/>
      </dsp:nvSpPr>
      <dsp:spPr>
        <a:xfrm>
          <a:off x="5679411" y="1358369"/>
          <a:ext cx="2683318" cy="18111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/>
            <a:t>データ探索・モデル作成</a:t>
          </a:r>
        </a:p>
      </dsp:txBody>
      <dsp:txXfrm>
        <a:off x="5767824" y="1446782"/>
        <a:ext cx="2506492" cy="1634332"/>
      </dsp:txXfrm>
    </dsp:sp>
    <dsp:sp modelId="{23413C40-BF1A-4927-AE70-77478717F88F}">
      <dsp:nvSpPr>
        <dsp:cNvPr id="0" name=""/>
        <dsp:cNvSpPr/>
      </dsp:nvSpPr>
      <dsp:spPr>
        <a:xfrm>
          <a:off x="8516741" y="1358369"/>
          <a:ext cx="2683318" cy="181115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3100" kern="1200" dirty="0"/>
            <a:t>意思決定</a:t>
          </a:r>
        </a:p>
      </dsp:txBody>
      <dsp:txXfrm>
        <a:off x="8605154" y="1446782"/>
        <a:ext cx="2506492" cy="16343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40B690-4EF7-4D38-86C5-21776844E300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4B5FBF1-5E31-4C0B-B485-E42C236123C7}" type="datetime1">
              <a:rPr lang="ja-JP" altLang="en-US" smtClean="0"/>
              <a:t>2020/12/27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/>
              <a:t>マスター テキストの書式設定</a:t>
            </a:r>
            <a:endParaRPr lang="en-US"/>
          </a:p>
          <a:p>
            <a:pPr lvl="1" rtl="0"/>
            <a:r>
              <a:rPr lang="ja"/>
              <a:t>第 2 レベル</a:t>
            </a:r>
          </a:p>
          <a:p>
            <a:pPr lvl="2" rtl="0"/>
            <a:r>
              <a:rPr lang="ja"/>
              <a:t>第 3 レベル</a:t>
            </a:r>
          </a:p>
          <a:p>
            <a:pPr lvl="3" rtl="0"/>
            <a:r>
              <a:rPr lang="ja"/>
              <a:t>第 4 レベル</a:t>
            </a:r>
          </a:p>
          <a:p>
            <a:pPr lvl="4" rtl="0"/>
            <a:r>
              <a:rPr lang="ja"/>
              <a:t>第 5 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CDF92-A159-46CD-AE7F-AE913F8A0C03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A43473-F0CF-4097-9FA0-5C73431C12E8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長方形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長方形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長方形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日付プレースホルダー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D9E36F4-56C9-497D-985A-4547EE80C7E5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12" name="フッター プレースホルダー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スライド番号プレースホルダー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 rtlCol="0"/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E9C3F6-23B1-4AC7-8654-56B71A245609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 ヘッダ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長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EED29A-E673-4AAF-8414-A0538097D4FB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AF9471-7E3C-43CD-B2AE-E0996B6FCF28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rtlCol="0"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EAD7D0-3BCF-438D-AF45-776548880E3E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5BB670-9BB6-41E9-8402-5ADF041FD5DA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4CBAF2-9AF4-4C61-80A6-A4165AC07DD4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キャプション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長方形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  <a:p>
            <a:pPr lvl="1" rtl="0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rtl="0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rtl="0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rtl="0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 rtlCol="0"/>
          <a:lstStyle/>
          <a:p>
            <a:pPr rtl="0"/>
            <a:fld id="{15E8BA45-A90A-4071-A13D-6AC57A8D06A3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10" name="フッター プレースホルダー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スライド番号プレースホルダー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キャプション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図プレースホルダー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67FAA8-A50A-40C1-B5A1-A17F7AE628E9}" type="datetime1">
              <a:rPr lang="ja-JP" altLang="en-US" smtClean="0"/>
              <a:t>2020/12/27</a:t>
            </a:fld>
            <a:endParaRPr 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ja" dirty="0"/>
              <a:t>マスター タイトルの書式設定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ja" dirty="0"/>
              <a:t>マスター テキストの書式設定</a:t>
            </a:r>
          </a:p>
          <a:p>
            <a:pPr lvl="1" rtl="0"/>
            <a:r>
              <a:rPr lang="ja" dirty="0"/>
              <a:t>第 2 レベル</a:t>
            </a:r>
          </a:p>
          <a:p>
            <a:pPr lvl="2" rtl="0"/>
            <a:r>
              <a:rPr lang="ja" dirty="0"/>
              <a:t>第 3 レベル</a:t>
            </a:r>
          </a:p>
          <a:p>
            <a:pPr lvl="3" rtl="0"/>
            <a:r>
              <a:rPr lang="ja" dirty="0"/>
              <a:t>第 4 レベル</a:t>
            </a:r>
          </a:p>
          <a:p>
            <a:pPr lvl="4" rtl="0"/>
            <a:r>
              <a:rPr lang="ja" dirty="0"/>
              <a:t>第 5 レベル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288BDA2-415F-4853-9C1B-2BDC206538FD}" type="datetime1">
              <a:rPr lang="ja-JP" altLang="en-US" noProof="0" smtClean="0"/>
              <a:t>2020/12/27</a:t>
            </a:fld>
            <a:endParaRPr lang="ja-JP" altLang="en-US" noProof="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9" name="長方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長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長方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kumimoji="1" sz="2800" b="1" kern="1200" cap="all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7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4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3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1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kumimoji="1" sz="1100" kern="1200">
          <a:solidFill>
            <a:schemeClr val="tx1">
              <a:lumMod val="75000"/>
              <a:lumOff val="25000"/>
            </a:schemeClr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kumimoji="1"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長方形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 rtlCol="0">
            <a:normAutofit fontScale="90000"/>
          </a:bodyPr>
          <a:lstStyle/>
          <a:p>
            <a:br>
              <a:rPr lang="en-US" altLang="ja" dirty="0"/>
            </a:br>
            <a:br>
              <a:rPr lang="en-US" altLang="ja" dirty="0"/>
            </a:br>
            <a:br>
              <a:rPr lang="en-US" altLang="ja" dirty="0"/>
            </a:br>
            <a:endParaRPr lang="ja" dirty="0"/>
          </a:p>
        </p:txBody>
      </p:sp>
      <p:sp>
        <p:nvSpPr>
          <p:cNvPr id="20" name="長方形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長方形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長方形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画像 5" descr="ロゴのクローズ アップ&#10;&#10;自動生成された説明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5226341"/>
            <a:ext cx="11260667" cy="116599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314AF69-7216-45AF-8343-2E33841E3FC8}"/>
              </a:ext>
            </a:extLst>
          </p:cNvPr>
          <p:cNvSpPr txBox="1"/>
          <p:nvPr/>
        </p:nvSpPr>
        <p:spPr>
          <a:xfrm>
            <a:off x="1844083" y="2069325"/>
            <a:ext cx="84677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dirty="0">
                <a:latin typeface="+mj-ea"/>
                <a:ea typeface="+mj-ea"/>
              </a:rPr>
              <a:t>なぜインタラクティブに可視化したいのか？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2F4C4FF-B468-4B72-AC87-2B305F5BD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30" y="122462"/>
            <a:ext cx="2606908" cy="897969"/>
          </a:xfrm>
          <a:prstGeom prst="rect">
            <a:avLst/>
          </a:prstGeom>
        </p:spPr>
      </p:pic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A1FE3F1C-36C2-425C-BDFE-2D07A9AC07DE}"/>
              </a:ext>
            </a:extLst>
          </p:cNvPr>
          <p:cNvSpPr/>
          <p:nvPr/>
        </p:nvSpPr>
        <p:spPr>
          <a:xfrm>
            <a:off x="7206143" y="5186160"/>
            <a:ext cx="4293095" cy="8964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Unagi.py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&amp;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 </a:t>
            </a:r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Python</a:t>
            </a:r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駿河</a:t>
            </a:r>
            <a:endParaRPr kumimoji="1"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pPr algn="ctr"/>
            <a:r>
              <a:rPr kumimoji="1"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2020/12/27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合同会社長目 小川 英幸</a:t>
            </a:r>
          </a:p>
        </p:txBody>
      </p:sp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ADE8EC-BD66-4DA4-9F8F-FD6500F84B8A}"/>
              </a:ext>
            </a:extLst>
          </p:cNvPr>
          <p:cNvSpPr txBox="1"/>
          <p:nvPr/>
        </p:nvSpPr>
        <p:spPr>
          <a:xfrm>
            <a:off x="2765946" y="709683"/>
            <a:ext cx="66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ビジネスシーン　</a:t>
            </a:r>
            <a:r>
              <a:rPr kumimoji="1" lang="en-US" altLang="ja-JP" sz="3200" dirty="0">
                <a:latin typeface="+mj-ea"/>
                <a:ea typeface="+mj-ea"/>
              </a:rPr>
              <a:t>Before COVID-19</a:t>
            </a:r>
            <a:endParaRPr kumimoji="1" lang="ja-JP" altLang="en-US" sz="3200" dirty="0">
              <a:latin typeface="+mj-ea"/>
              <a:ea typeface="+mj-ea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104EC42-1F49-4413-A96D-721936C51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828" y="1466756"/>
            <a:ext cx="7022342" cy="4681561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298AC4-9CB0-404B-81B6-E7B0DCD85502}"/>
              </a:ext>
            </a:extLst>
          </p:cNvPr>
          <p:cNvSpPr txBox="1"/>
          <p:nvPr/>
        </p:nvSpPr>
        <p:spPr>
          <a:xfrm>
            <a:off x="7042244" y="6141494"/>
            <a:ext cx="47676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/>
              <a:t>https://unsplash.com/photos/I9meM8YQ9DM?utm_source=unsplash&amp;utm_medium=referral&amp;utm_content=creditShareLink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26147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0ADE8EC-BD66-4DA4-9F8F-FD6500F84B8A}"/>
              </a:ext>
            </a:extLst>
          </p:cNvPr>
          <p:cNvSpPr txBox="1"/>
          <p:nvPr/>
        </p:nvSpPr>
        <p:spPr>
          <a:xfrm>
            <a:off x="2765946" y="709683"/>
            <a:ext cx="6660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ビジネスシーン　</a:t>
            </a:r>
            <a:r>
              <a:rPr kumimoji="1" lang="en-US" altLang="ja-JP" sz="3200" dirty="0">
                <a:latin typeface="+mj-ea"/>
                <a:ea typeface="+mj-ea"/>
              </a:rPr>
              <a:t>After COVID-19</a:t>
            </a:r>
            <a:endParaRPr kumimoji="1" lang="ja-JP" altLang="en-US" sz="3200" dirty="0">
              <a:latin typeface="+mj-ea"/>
              <a:ea typeface="+mj-ea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298AC4-9CB0-404B-81B6-E7B0DCD85502}"/>
              </a:ext>
            </a:extLst>
          </p:cNvPr>
          <p:cNvSpPr txBox="1"/>
          <p:nvPr/>
        </p:nvSpPr>
        <p:spPr>
          <a:xfrm>
            <a:off x="7042244" y="6141494"/>
            <a:ext cx="476761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050" dirty="0"/>
              <a:t>https://unsplash.com/photos/C3V88BOoRoM?utm_source=unsplash&amp;utm_medium=referral&amp;utm_content=creditShareLink</a:t>
            </a:r>
            <a:endParaRPr kumimoji="1" lang="ja-JP" altLang="en-US" sz="105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CF33E15-7ABD-4A4B-B7BF-B20219D86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132" y="1300151"/>
            <a:ext cx="7257734" cy="484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20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2CCB01E-D1C7-4AC2-9609-A2C28DCA8E49}"/>
              </a:ext>
            </a:extLst>
          </p:cNvPr>
          <p:cNvSpPr txBox="1"/>
          <p:nvPr/>
        </p:nvSpPr>
        <p:spPr>
          <a:xfrm>
            <a:off x="3707641" y="723332"/>
            <a:ext cx="47767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日本のビジネスシーン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59B4261-E607-4A87-B3C0-60FDFBF301CA}"/>
              </a:ext>
            </a:extLst>
          </p:cNvPr>
          <p:cNvSpPr txBox="1"/>
          <p:nvPr/>
        </p:nvSpPr>
        <p:spPr>
          <a:xfrm>
            <a:off x="2033516" y="1746913"/>
            <a:ext cx="8557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>
                <a:latin typeface="+mn-ea"/>
              </a:rPr>
              <a:t>・これまで変化のスピードが遅かった（要因：高齢化）</a:t>
            </a:r>
            <a:endParaRPr kumimoji="1" lang="en-US" altLang="ja-JP" sz="2400" dirty="0">
              <a:latin typeface="+mn-ea"/>
            </a:endParaRPr>
          </a:p>
          <a:p>
            <a:endParaRPr kumimoji="1" lang="en-US" altLang="ja-JP" sz="2400" dirty="0">
              <a:latin typeface="+mn-ea"/>
            </a:endParaRPr>
          </a:p>
          <a:p>
            <a:r>
              <a:rPr kumimoji="1" lang="ja-JP" altLang="en-US" sz="2400" dirty="0">
                <a:latin typeface="+mn-ea"/>
              </a:rPr>
              <a:t>・そのため、経験と勘的な活動でもフィットできた</a:t>
            </a:r>
            <a:endParaRPr kumimoji="1" lang="en-US" altLang="ja-JP" sz="2400" dirty="0">
              <a:latin typeface="+mn-ea"/>
            </a:endParaRPr>
          </a:p>
          <a:p>
            <a:endParaRPr kumimoji="1" lang="en-US" altLang="ja-JP" sz="2400" dirty="0">
              <a:latin typeface="+mn-ea"/>
            </a:endParaRPr>
          </a:p>
          <a:p>
            <a:r>
              <a:rPr kumimoji="1" lang="ja-JP" altLang="en-US" sz="2400" dirty="0">
                <a:latin typeface="+mn-ea"/>
              </a:rPr>
              <a:t>・</a:t>
            </a:r>
            <a:r>
              <a:rPr kumimoji="1" lang="en-US" altLang="ja-JP" sz="2400" dirty="0">
                <a:latin typeface="+mn-ea"/>
              </a:rPr>
              <a:t>COVID-19</a:t>
            </a:r>
            <a:r>
              <a:rPr kumimoji="1" lang="ja-JP" altLang="en-US" sz="2400" dirty="0">
                <a:latin typeface="+mn-ea"/>
              </a:rPr>
              <a:t>で非連続的なジャンプが起こり、未知な状況への対応が必要</a:t>
            </a:r>
          </a:p>
        </p:txBody>
      </p:sp>
    </p:spTree>
    <p:extLst>
      <p:ext uri="{BB962C8B-B14F-4D97-AF65-F5344CB8AC3E}">
        <p14:creationId xmlns:p14="http://schemas.microsoft.com/office/powerpoint/2010/main" val="12601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306CC3-C4C6-4C69-A1B8-5AB5079525A5}"/>
              </a:ext>
            </a:extLst>
          </p:cNvPr>
          <p:cNvSpPr txBox="1"/>
          <p:nvPr/>
        </p:nvSpPr>
        <p:spPr>
          <a:xfrm>
            <a:off x="2275388" y="1019325"/>
            <a:ext cx="76412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アジェンダ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なぜ最近データ分析って言葉をよく聞くの？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インタラクティブな可視化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ja-JP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67327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306CC3-C4C6-4C69-A1B8-5AB5079525A5}"/>
              </a:ext>
            </a:extLst>
          </p:cNvPr>
          <p:cNvSpPr txBox="1"/>
          <p:nvPr/>
        </p:nvSpPr>
        <p:spPr>
          <a:xfrm>
            <a:off x="2275388" y="1019325"/>
            <a:ext cx="76412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アジェンダ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r>
              <a:rPr kumimoji="1" lang="ja-JP" altLang="en-US" sz="2800" dirty="0">
                <a:solidFill>
                  <a:schemeClr val="bg2"/>
                </a:solidFill>
                <a:latin typeface="+mj-ea"/>
                <a:ea typeface="+mj-ea"/>
              </a:rPr>
              <a:t>なぜ最近データ分析って言葉をよく聞くの？</a:t>
            </a:r>
            <a:endParaRPr kumimoji="1" lang="en-US" altLang="ja-JP" sz="2800" dirty="0">
              <a:solidFill>
                <a:schemeClr val="bg2"/>
              </a:solidFill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インタラクティブな可視化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ja-JP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09156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C94262-70AE-4A25-8BB5-567FC87771BA}"/>
              </a:ext>
            </a:extLst>
          </p:cNvPr>
          <p:cNvSpPr txBox="1"/>
          <p:nvPr/>
        </p:nvSpPr>
        <p:spPr>
          <a:xfrm>
            <a:off x="3844119" y="723332"/>
            <a:ext cx="4503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データ分析のステップ</a:t>
            </a:r>
          </a:p>
        </p:txBody>
      </p:sp>
      <p:graphicFrame>
        <p:nvGraphicFramePr>
          <p:cNvPr id="3" name="図表 2">
            <a:extLst>
              <a:ext uri="{FF2B5EF4-FFF2-40B4-BE49-F238E27FC236}">
                <a16:creationId xmlns:a16="http://schemas.microsoft.com/office/drawing/2014/main" id="{EBDB7090-BD63-4772-8E64-5749144FE0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9119378"/>
              </p:ext>
            </p:extLst>
          </p:nvPr>
        </p:nvGraphicFramePr>
        <p:xfrm>
          <a:off x="423081" y="1610436"/>
          <a:ext cx="11204812" cy="4527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780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FC94262-70AE-4A25-8BB5-567FC87771BA}"/>
              </a:ext>
            </a:extLst>
          </p:cNvPr>
          <p:cNvSpPr txBox="1"/>
          <p:nvPr/>
        </p:nvSpPr>
        <p:spPr>
          <a:xfrm>
            <a:off x="3844119" y="723332"/>
            <a:ext cx="4503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データ分析のステップ</a:t>
            </a:r>
          </a:p>
        </p:txBody>
      </p:sp>
      <p:graphicFrame>
        <p:nvGraphicFramePr>
          <p:cNvPr id="3" name="図表 2">
            <a:extLst>
              <a:ext uri="{FF2B5EF4-FFF2-40B4-BE49-F238E27FC236}">
                <a16:creationId xmlns:a16="http://schemas.microsoft.com/office/drawing/2014/main" id="{EBDB7090-BD63-4772-8E64-5749144FE0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3730295"/>
              </p:ext>
            </p:extLst>
          </p:nvPr>
        </p:nvGraphicFramePr>
        <p:xfrm>
          <a:off x="423081" y="1610436"/>
          <a:ext cx="11204812" cy="4527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四角形: 対角を切り取る 3">
            <a:extLst>
              <a:ext uri="{FF2B5EF4-FFF2-40B4-BE49-F238E27FC236}">
                <a16:creationId xmlns:a16="http://schemas.microsoft.com/office/drawing/2014/main" id="{C899008E-75ED-4BFA-9BB8-1183C05FF825}"/>
              </a:ext>
            </a:extLst>
          </p:cNvPr>
          <p:cNvSpPr/>
          <p:nvPr/>
        </p:nvSpPr>
        <p:spPr>
          <a:xfrm>
            <a:off x="5117911" y="1610436"/>
            <a:ext cx="5718411" cy="1296537"/>
          </a:xfrm>
          <a:prstGeom prst="snip2DiagRect">
            <a:avLst/>
          </a:prstGeom>
          <a:solidFill>
            <a:srgbClr val="FF99C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/>
              <a:t>データ探索の部分で可視化が使われる</a:t>
            </a:r>
          </a:p>
        </p:txBody>
      </p:sp>
    </p:spTree>
    <p:extLst>
      <p:ext uri="{BB962C8B-B14F-4D97-AF65-F5344CB8AC3E}">
        <p14:creationId xmlns:p14="http://schemas.microsoft.com/office/powerpoint/2010/main" val="58035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EF686EB-6065-410E-A602-CC76A2ED8FD6}"/>
              </a:ext>
            </a:extLst>
          </p:cNvPr>
          <p:cNvSpPr txBox="1"/>
          <p:nvPr/>
        </p:nvSpPr>
        <p:spPr>
          <a:xfrm>
            <a:off x="3944203" y="668740"/>
            <a:ext cx="3875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データ探索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53BA6C4-BF06-4B8B-93C0-21E0D7349A2D}"/>
              </a:ext>
            </a:extLst>
          </p:cNvPr>
          <p:cNvSpPr txBox="1"/>
          <p:nvPr/>
        </p:nvSpPr>
        <p:spPr>
          <a:xfrm>
            <a:off x="1542197" y="1828800"/>
            <a:ext cx="92395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・収集したデータを理解する段階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・探索的データ解析（</a:t>
            </a:r>
            <a:r>
              <a:rPr kumimoji="1" lang="en-US" altLang="ja-JP" sz="2800" dirty="0"/>
              <a:t>Explanatory Data Analysis</a:t>
            </a:r>
            <a:r>
              <a:rPr kumimoji="1" lang="ja-JP" altLang="en-US" sz="2800" dirty="0"/>
              <a:t>）と呼ばれる</a:t>
            </a:r>
            <a:endParaRPr kumimoji="1" lang="en-US" altLang="ja-JP" sz="2800" dirty="0"/>
          </a:p>
          <a:p>
            <a:endParaRPr kumimoji="1" lang="en-US" altLang="ja-JP" sz="2800" dirty="0"/>
          </a:p>
          <a:p>
            <a:r>
              <a:rPr kumimoji="1" lang="ja-JP" altLang="en-US" sz="2800" dirty="0"/>
              <a:t>・機械学習コンペプラットフォームの</a:t>
            </a:r>
            <a:r>
              <a:rPr kumimoji="1" lang="en-US" altLang="ja-JP" sz="2800" dirty="0"/>
              <a:t>Kaggle</a:t>
            </a:r>
            <a:r>
              <a:rPr kumimoji="1" lang="ja-JP" altLang="en-US" sz="2800" dirty="0"/>
              <a:t>のノートブックのタイトルで最も使われる言葉が</a:t>
            </a:r>
            <a:r>
              <a:rPr kumimoji="1" lang="en-US" altLang="ja-JP" sz="2800" dirty="0"/>
              <a:t>EDA</a:t>
            </a:r>
            <a:r>
              <a:rPr kumimoji="1" lang="en-US" altLang="ja-JP" sz="2800" baseline="30000" dirty="0"/>
              <a:t> 1</a:t>
            </a:r>
          </a:p>
          <a:p>
            <a:endParaRPr kumimoji="1" lang="en-US" altLang="ja-JP" sz="2800" dirty="0"/>
          </a:p>
          <a:p>
            <a:pPr algn="r"/>
            <a:r>
              <a:rPr kumimoji="1" lang="en-US" altLang="ja-JP" sz="2800" dirty="0">
                <a:sym typeface="Wingdings" panose="05000000000000000000" pitchFamily="2" charset="2"/>
              </a:rPr>
              <a:t></a:t>
            </a:r>
            <a:r>
              <a:rPr kumimoji="1" lang="en-US" altLang="ja-JP" sz="2800" dirty="0"/>
              <a:t> </a:t>
            </a:r>
            <a:r>
              <a:rPr kumimoji="1" lang="ja-JP" altLang="en-US" sz="2800" dirty="0"/>
              <a:t>重要でありこの段階で使われるのが可視化</a:t>
            </a: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F1AABD6-11CC-4615-BB95-1D4972FE9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82185" y="6191840"/>
            <a:ext cx="5494652" cy="365125"/>
          </a:xfrm>
        </p:spPr>
        <p:txBody>
          <a:bodyPr/>
          <a:lstStyle/>
          <a:p>
            <a:pPr rtl="0"/>
            <a:r>
              <a:rPr lang="en-US" altLang="ja-JP" sz="1200" dirty="0"/>
              <a:t>1: TF-IDF</a:t>
            </a:r>
            <a:r>
              <a:rPr lang="ja-JP" altLang="en-US" sz="1200" dirty="0"/>
              <a:t>を用いた「</a:t>
            </a:r>
            <a:r>
              <a:rPr lang="en-US" altLang="ja-JP" sz="1200" dirty="0"/>
              <a:t>Kaggle</a:t>
            </a:r>
            <a:r>
              <a:rPr lang="ja-JP" altLang="en-US" sz="1200" dirty="0"/>
              <a:t>流行語大賞</a:t>
            </a:r>
            <a:r>
              <a:rPr lang="en-US" altLang="ja-JP" sz="1200" dirty="0"/>
              <a:t>2020</a:t>
            </a:r>
            <a:r>
              <a:rPr lang="ja-JP" altLang="en-US" sz="1200" dirty="0"/>
              <a:t>」 </a:t>
            </a:r>
            <a:r>
              <a:rPr lang="en-US" altLang="ja-JP" sz="1200" dirty="0"/>
              <a:t>u++</a:t>
            </a:r>
            <a:r>
              <a:rPr lang="ja-JP" altLang="en-US" sz="1200" dirty="0"/>
              <a:t>の忘備録　</a:t>
            </a:r>
            <a:r>
              <a:rPr lang="en-US" altLang="ja-JP" sz="1200" dirty="0"/>
              <a:t>https://upura.hatenablog.com/entry/2020/12/08/234045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38870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A033F-E436-4D5C-B99D-999E8FCD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53"/>
          </a:xfrm>
        </p:spPr>
        <p:txBody>
          <a:bodyPr/>
          <a:lstStyle/>
          <a:p>
            <a:pPr algn="ctr"/>
            <a:r>
              <a:rPr lang="ja-JP" altLang="en-US" dirty="0">
                <a:latin typeface="+mj-ea"/>
                <a:ea typeface="+mj-ea"/>
              </a:rPr>
              <a:t>データ可視化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94F248-8903-40DC-8E61-679B60E76B48}"/>
              </a:ext>
            </a:extLst>
          </p:cNvPr>
          <p:cNvSpPr txBox="1"/>
          <p:nvPr/>
        </p:nvSpPr>
        <p:spPr>
          <a:xfrm>
            <a:off x="2617381" y="5613991"/>
            <a:ext cx="6957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/>
              <a:t>ECDC</a:t>
            </a:r>
            <a:r>
              <a:rPr kumimoji="1" lang="ja-JP" altLang="en-US" dirty="0"/>
              <a:t>の発表する世界の</a:t>
            </a:r>
            <a:r>
              <a:rPr kumimoji="1" lang="en-US" altLang="ja-JP" dirty="0"/>
              <a:t>COVID-19</a:t>
            </a:r>
            <a:r>
              <a:rPr kumimoji="1" lang="ja-JP" altLang="en-US" dirty="0"/>
              <a:t>の感染関連のデータを用いる</a:t>
            </a:r>
            <a:endParaRPr kumimoji="1" lang="en-US" altLang="ja-JP" dirty="0"/>
          </a:p>
          <a:p>
            <a:pPr algn="ctr"/>
            <a:r>
              <a:rPr kumimoji="1" lang="ja-JP" altLang="en-US" dirty="0"/>
              <a:t>表データで見ても人間にはデータがどうなっているか分からない</a:t>
            </a:r>
            <a:endParaRPr kumimoji="1" lang="en-US" altLang="ja-JP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2746872-A45B-4650-B5DB-939C98D425E2}"/>
              </a:ext>
            </a:extLst>
          </p:cNvPr>
          <p:cNvSpPr txBox="1"/>
          <p:nvPr/>
        </p:nvSpPr>
        <p:spPr>
          <a:xfrm>
            <a:off x="9675628" y="5106159"/>
            <a:ext cx="205208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>
                <a:solidFill>
                  <a:srgbClr val="A31515"/>
                </a:solidFill>
                <a:latin typeface="Courier New" panose="02070309020205020404" pitchFamily="49" charset="0"/>
              </a:rPr>
              <a:t>日ごとのデータ</a:t>
            </a:r>
            <a:r>
              <a:rPr lang="en-US" altLang="ja-JP" sz="1050" dirty="0">
                <a:solidFill>
                  <a:srgbClr val="A31515"/>
                </a:solidFill>
                <a:latin typeface="Courier New" panose="02070309020205020404" pitchFamily="49" charset="0"/>
              </a:rPr>
              <a:t>: </a:t>
            </a:r>
            <a:r>
              <a:rPr lang="en-US" altLang="ja-JP" sz="1050" dirty="0" err="1">
                <a:solidFill>
                  <a:srgbClr val="A31515"/>
                </a:solidFill>
                <a:latin typeface="Courier New" panose="02070309020205020404" pitchFamily="49" charset="0"/>
              </a:rPr>
              <a:t>ecdc</a:t>
            </a:r>
            <a:r>
              <a:rPr lang="en-US" altLang="ja-JP" sz="1050" dirty="0">
                <a:solidFill>
                  <a:srgbClr val="A31515"/>
                </a:solidFill>
                <a:latin typeface="Courier New" panose="02070309020205020404" pitchFamily="49" charset="0"/>
              </a:rPr>
              <a:t>: </a:t>
            </a:r>
            <a:r>
              <a:rPr lang="en-US" altLang="ja-JP" sz="105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https://www.ecdc.europa.eu/sites/default/files/documents/COVID-19-geographic-disbtribution-worldwide-2020-12-14.xlsx</a:t>
            </a:r>
            <a:endParaRPr lang="en-US" altLang="ja-JP" sz="105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A105854-0628-492C-AB07-71342F42C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207" y="1486464"/>
            <a:ext cx="6363586" cy="388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65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A033F-E436-4D5C-B99D-999E8FCD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53"/>
          </a:xfrm>
        </p:spPr>
        <p:txBody>
          <a:bodyPr/>
          <a:lstStyle/>
          <a:p>
            <a:pPr algn="ctr"/>
            <a:r>
              <a:rPr lang="ja-JP" altLang="en-US" dirty="0">
                <a:latin typeface="+mj-ea"/>
                <a:ea typeface="+mj-ea"/>
              </a:rPr>
              <a:t>データ可視化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94F248-8903-40DC-8E61-679B60E76B48}"/>
              </a:ext>
            </a:extLst>
          </p:cNvPr>
          <p:cNvSpPr txBox="1"/>
          <p:nvPr/>
        </p:nvSpPr>
        <p:spPr>
          <a:xfrm>
            <a:off x="2328530" y="5746657"/>
            <a:ext cx="695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可視化するとわかりやすくなる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4469D96-8D12-47FD-AB33-F268D641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90" y="1334700"/>
            <a:ext cx="7762420" cy="418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70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723972"/>
          </a:xfrm>
        </p:spPr>
        <p:txBody>
          <a:bodyPr rtlCol="0"/>
          <a:lstStyle/>
          <a:p>
            <a:pPr algn="ctr"/>
            <a:r>
              <a:rPr lang="ja-JP" altLang="en-US" dirty="0">
                <a:latin typeface="+mj-ea"/>
                <a:ea typeface="+mj-ea"/>
              </a:rPr>
              <a:t>自己紹介</a:t>
            </a:r>
            <a:endParaRPr lang="ja" dirty="0">
              <a:latin typeface="+mj-ea"/>
              <a:ea typeface="+mj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BD4EBD-5488-40AE-BA63-0F9ADD53C30C}"/>
              </a:ext>
            </a:extLst>
          </p:cNvPr>
          <p:cNvSpPr txBox="1"/>
          <p:nvPr/>
        </p:nvSpPr>
        <p:spPr>
          <a:xfrm>
            <a:off x="798130" y="1736521"/>
            <a:ext cx="1059574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・おがわひでゆき</a:t>
            </a:r>
            <a:r>
              <a:rPr kumimoji="1" lang="en-US" altLang="ja-JP" sz="3200" dirty="0">
                <a:latin typeface="+mn-ea"/>
              </a:rPr>
              <a:t>(@ogawahideyuki)</a:t>
            </a:r>
          </a:p>
          <a:p>
            <a:r>
              <a:rPr kumimoji="1" lang="ja-JP" altLang="en-US" sz="3200" dirty="0">
                <a:latin typeface="+mn-ea"/>
              </a:rPr>
              <a:t>・合同会社長目　</a:t>
            </a:r>
            <a:r>
              <a:rPr kumimoji="1" lang="en-US" altLang="ja-JP" sz="3200" dirty="0">
                <a:latin typeface="+mn-ea"/>
              </a:rPr>
              <a:t>(founder &amp; CEO)</a:t>
            </a:r>
          </a:p>
          <a:p>
            <a:r>
              <a:rPr kumimoji="1" lang="ja-JP" altLang="en-US" sz="3200" dirty="0">
                <a:latin typeface="+mn-ea"/>
              </a:rPr>
              <a:t>・はんなり</a:t>
            </a:r>
            <a:r>
              <a:rPr kumimoji="1" lang="en-US" altLang="ja-JP" sz="3200" dirty="0">
                <a:latin typeface="+mn-ea"/>
              </a:rPr>
              <a:t>Python</a:t>
            </a:r>
            <a:r>
              <a:rPr kumimoji="1" lang="ja-JP" altLang="en-US" sz="3200" dirty="0">
                <a:latin typeface="+mn-ea"/>
              </a:rPr>
              <a:t>オーガナイザ</a:t>
            </a:r>
            <a:endParaRPr kumimoji="1" lang="en-US" altLang="ja-JP" sz="3200" dirty="0">
              <a:latin typeface="+mn-ea"/>
            </a:endParaRPr>
          </a:p>
          <a:p>
            <a:r>
              <a:rPr kumimoji="1" lang="ja-JP" altLang="en-US" sz="3200" dirty="0">
                <a:latin typeface="+mn-ea"/>
              </a:rPr>
              <a:t>・静岡にできるウーヴンシティが気になっている。再び</a:t>
            </a:r>
            <a:r>
              <a:rPr kumimoji="1" lang="en-US" altLang="ja-JP" sz="3200" dirty="0" err="1">
                <a:latin typeface="+mn-ea"/>
              </a:rPr>
              <a:t>GoTo</a:t>
            </a:r>
            <a:r>
              <a:rPr kumimoji="1" lang="ja-JP" altLang="en-US" sz="3200" dirty="0">
                <a:latin typeface="+mn-ea"/>
              </a:rPr>
              <a:t>が始まったら静岡に行って下見したい。</a:t>
            </a:r>
            <a:endParaRPr kumimoji="1" lang="en-US" altLang="ja-JP" sz="3200" dirty="0">
              <a:latin typeface="+mn-ea"/>
            </a:endParaRPr>
          </a:p>
          <a:p>
            <a:r>
              <a:rPr kumimoji="1" lang="ja-JP" altLang="en-US" sz="3200" dirty="0">
                <a:latin typeface="+mn-ea"/>
              </a:rPr>
              <a:t>・</a:t>
            </a:r>
            <a:r>
              <a:rPr kumimoji="1" lang="en-US" altLang="ja-JP" sz="3200" dirty="0">
                <a:latin typeface="+mn-ea"/>
              </a:rPr>
              <a:t>PyCon2020</a:t>
            </a:r>
            <a:r>
              <a:rPr kumimoji="1" lang="ja-JP" altLang="en-US" sz="3200" dirty="0">
                <a:latin typeface="+mn-ea"/>
              </a:rPr>
              <a:t>チュートリアル</a:t>
            </a:r>
            <a:endParaRPr kumimoji="1" lang="en-US" altLang="ja-JP" sz="3200" dirty="0">
              <a:latin typeface="+mn-ea"/>
            </a:endParaRPr>
          </a:p>
          <a:p>
            <a:r>
              <a:rPr kumimoji="1" lang="ja-JP" altLang="en-US" sz="3200" dirty="0">
                <a:latin typeface="+mn-ea"/>
              </a:rPr>
              <a:t>・</a:t>
            </a:r>
            <a:r>
              <a:rPr kumimoji="1" lang="en-US" altLang="ja-JP" sz="3200" dirty="0" err="1">
                <a:latin typeface="+mn-ea"/>
              </a:rPr>
              <a:t>PyCon</a:t>
            </a:r>
            <a:r>
              <a:rPr kumimoji="1" lang="en-US" altLang="ja-JP" sz="3200" dirty="0">
                <a:latin typeface="+mn-ea"/>
              </a:rPr>
              <a:t> China Beijing 2019 /</a:t>
            </a:r>
            <a:r>
              <a:rPr kumimoji="1" lang="ja-JP" altLang="en-US" sz="3200" dirty="0">
                <a:latin typeface="+mn-ea"/>
              </a:rPr>
              <a:t> </a:t>
            </a:r>
            <a:r>
              <a:rPr kumimoji="1" lang="en-US" altLang="ja-JP" sz="3200" dirty="0" err="1">
                <a:latin typeface="+mn-ea"/>
              </a:rPr>
              <a:t>PyConJP</a:t>
            </a:r>
            <a:r>
              <a:rPr kumimoji="1" lang="en-US" altLang="ja-JP" sz="3200" dirty="0">
                <a:latin typeface="+mn-ea"/>
              </a:rPr>
              <a:t> 2019 /</a:t>
            </a:r>
            <a:r>
              <a:rPr kumimoji="1" lang="ja-JP" altLang="en-US" sz="3200" dirty="0">
                <a:latin typeface="+mn-ea"/>
              </a:rPr>
              <a:t> </a:t>
            </a:r>
            <a:r>
              <a:rPr kumimoji="1" lang="en-US" altLang="ja-JP" sz="3200" dirty="0" err="1">
                <a:latin typeface="+mn-ea"/>
              </a:rPr>
              <a:t>Pycon</a:t>
            </a:r>
            <a:r>
              <a:rPr kumimoji="1" lang="ja-JP" altLang="en-US" sz="3200" dirty="0">
                <a:latin typeface="+mn-ea"/>
              </a:rPr>
              <a:t> </a:t>
            </a:r>
            <a:r>
              <a:rPr kumimoji="1" lang="en-US" altLang="ja-JP" sz="3200" dirty="0">
                <a:latin typeface="+mn-ea"/>
              </a:rPr>
              <a:t>mini</a:t>
            </a:r>
            <a:r>
              <a:rPr kumimoji="1" lang="ja-JP" altLang="en-US" sz="3200" dirty="0">
                <a:latin typeface="+mn-ea"/>
              </a:rPr>
              <a:t> </a:t>
            </a:r>
            <a:r>
              <a:rPr kumimoji="1" lang="en-US" altLang="ja-JP" sz="3200" dirty="0">
                <a:latin typeface="+mn-ea"/>
              </a:rPr>
              <a:t>Hiroshima2020 </a:t>
            </a:r>
            <a:r>
              <a:rPr kumimoji="1" lang="ja-JP" altLang="en-US" sz="3200" dirty="0">
                <a:latin typeface="+mn-ea"/>
              </a:rPr>
              <a:t>スピーカー</a:t>
            </a:r>
            <a:endParaRPr kumimoji="1" lang="en-US" altLang="ja-JP" sz="3200" dirty="0">
              <a:latin typeface="+mn-ea"/>
            </a:endParaRPr>
          </a:p>
          <a:p>
            <a:endParaRPr kumimoji="1"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A033F-E436-4D5C-B99D-999E8FCD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53"/>
          </a:xfrm>
        </p:spPr>
        <p:txBody>
          <a:bodyPr/>
          <a:lstStyle/>
          <a:p>
            <a:pPr algn="ctr"/>
            <a:r>
              <a:rPr lang="ja-JP" altLang="en-US" dirty="0">
                <a:latin typeface="+mj-ea"/>
                <a:ea typeface="+mj-ea"/>
              </a:rPr>
              <a:t>データ可視化の問題点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94F248-8903-40DC-8E61-679B60E76B48}"/>
              </a:ext>
            </a:extLst>
          </p:cNvPr>
          <p:cNvSpPr txBox="1"/>
          <p:nvPr/>
        </p:nvSpPr>
        <p:spPr>
          <a:xfrm>
            <a:off x="1883735" y="5661596"/>
            <a:ext cx="8424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/>
          </a:p>
          <a:p>
            <a:pPr algn="ctr"/>
            <a:r>
              <a:rPr kumimoji="1" lang="en-US" altLang="ja-JP" dirty="0"/>
              <a:t> </a:t>
            </a:r>
            <a:r>
              <a:rPr kumimoji="1" lang="ja-JP" altLang="en-US" dirty="0"/>
              <a:t>元のデータは</a:t>
            </a:r>
            <a:r>
              <a:rPr kumimoji="1" lang="en-US" altLang="ja-JP" dirty="0"/>
              <a:t>214</a:t>
            </a:r>
            <a:r>
              <a:rPr kumimoji="1" lang="ja-JP" altLang="en-US" dirty="0"/>
              <a:t>か国の感染者数、死亡者数、</a:t>
            </a:r>
            <a:r>
              <a:rPr kumimoji="1" lang="en-US" altLang="ja-JP" dirty="0"/>
              <a:t>10</a:t>
            </a:r>
            <a:r>
              <a:rPr kumimoji="1" lang="ja-JP" altLang="en-US" dirty="0"/>
              <a:t>万人当たりの感染者数を持つ</a:t>
            </a:r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C2D1E5-B942-4202-8574-0B2503EB9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506" y="1323129"/>
            <a:ext cx="8111759" cy="421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05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2A033F-E436-4D5C-B99D-999E8FCDE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1853"/>
          </a:xfrm>
        </p:spPr>
        <p:txBody>
          <a:bodyPr/>
          <a:lstStyle/>
          <a:p>
            <a:pPr algn="ctr"/>
            <a:r>
              <a:rPr lang="ja-JP" altLang="en-US" dirty="0">
                <a:latin typeface="+mj-ea"/>
                <a:ea typeface="+mj-ea"/>
              </a:rPr>
              <a:t>データ可視化の問題点</a:t>
            </a:r>
            <a:endParaRPr kumimoji="1" lang="ja-JP" altLang="en-US" dirty="0">
              <a:latin typeface="+mj-ea"/>
              <a:ea typeface="+mj-ea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694F248-8903-40DC-8E61-679B60E76B48}"/>
              </a:ext>
            </a:extLst>
          </p:cNvPr>
          <p:cNvSpPr txBox="1"/>
          <p:nvPr/>
        </p:nvSpPr>
        <p:spPr>
          <a:xfrm>
            <a:off x="1096660" y="2312340"/>
            <a:ext cx="84245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en-US" altLang="ja-JP" dirty="0"/>
          </a:p>
          <a:p>
            <a:r>
              <a:rPr kumimoji="1" lang="en-US" altLang="ja-JP" dirty="0"/>
              <a:t> </a:t>
            </a:r>
            <a:r>
              <a:rPr kumimoji="1" lang="ja-JP" altLang="en-US" dirty="0"/>
              <a:t>・元データは多くの情報を持つのに、それを表現しきれない</a:t>
            </a:r>
            <a:endParaRPr kumimoji="1" lang="en-US" altLang="ja-JP" dirty="0"/>
          </a:p>
          <a:p>
            <a:pPr algn="ctr"/>
            <a:endParaRPr kumimoji="1" lang="en-US" altLang="ja-JP" dirty="0"/>
          </a:p>
          <a:p>
            <a:r>
              <a:rPr kumimoji="1" lang="ja-JP" altLang="en-US" dirty="0"/>
              <a:t>・最も問題になるのは共有時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・ピックアップされたデータのみの傾向を見ることになる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・見たいものが見れないなどの問題も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ja-JP" altLang="en-US" dirty="0"/>
              <a:t>・データ分析者より詳しい人の見解が反映されないままの</a:t>
            </a:r>
            <a:endParaRPr kumimoji="1"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54C2D1E5-B942-4202-8574-0B2503EB9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208" y="1244009"/>
            <a:ext cx="3615600" cy="187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40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058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674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65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882ACF-4B36-42A7-9227-1C423C6A00D8}"/>
              </a:ext>
            </a:extLst>
          </p:cNvPr>
          <p:cNvSpPr txBox="1"/>
          <p:nvPr/>
        </p:nvSpPr>
        <p:spPr>
          <a:xfrm>
            <a:off x="1939255" y="2223083"/>
            <a:ext cx="83134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dirty="0">
                <a:latin typeface="+mj-ea"/>
                <a:ea typeface="+mj-ea"/>
              </a:rPr>
              <a:t>talk is cheap. show me the code.</a:t>
            </a:r>
            <a:endParaRPr kumimoji="1" lang="ja-JP" altLang="en-US" sz="2400" dirty="0">
              <a:latin typeface="+mj-ea"/>
              <a:ea typeface="+mj-ea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12193EA-C838-4B90-8273-3DA5E509CD8D}"/>
              </a:ext>
            </a:extLst>
          </p:cNvPr>
          <p:cNvSpPr txBox="1"/>
          <p:nvPr/>
        </p:nvSpPr>
        <p:spPr>
          <a:xfrm>
            <a:off x="3394745" y="4781725"/>
            <a:ext cx="5402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>
                <a:latin typeface="+mj-ea"/>
                <a:ea typeface="+mj-ea"/>
              </a:rPr>
              <a:t>https://colab.research.google.com/drive/1xRBL4oGo1jW1nybwFLoNmC2EwdAnkEPg?usp=sharing</a:t>
            </a:r>
            <a:endParaRPr kumimoji="1" lang="ja-JP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1680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5882ACF-4B36-42A7-9227-1C423C6A00D8}"/>
              </a:ext>
            </a:extLst>
          </p:cNvPr>
          <p:cNvSpPr txBox="1"/>
          <p:nvPr/>
        </p:nvSpPr>
        <p:spPr>
          <a:xfrm>
            <a:off x="1939255" y="2223083"/>
            <a:ext cx="83134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dirty="0">
                <a:latin typeface="+mj-ea"/>
                <a:ea typeface="+mj-ea"/>
              </a:rPr>
              <a:t>というわけで結構簡単に使えて</a:t>
            </a:r>
            <a:endParaRPr kumimoji="1" lang="en-US" altLang="ja-JP" sz="2400" dirty="0">
              <a:latin typeface="+mj-ea"/>
              <a:ea typeface="+mj-ea"/>
            </a:endParaRPr>
          </a:p>
          <a:p>
            <a:pPr algn="ctr"/>
            <a:endParaRPr kumimoji="1" lang="en-US" altLang="ja-JP" sz="2400" dirty="0">
              <a:latin typeface="+mj-ea"/>
              <a:ea typeface="+mj-ea"/>
            </a:endParaRPr>
          </a:p>
          <a:p>
            <a:pPr algn="ctr"/>
            <a:r>
              <a:rPr kumimoji="1" lang="ja-JP" altLang="en-US" sz="2400" dirty="0">
                <a:latin typeface="+mj-ea"/>
                <a:ea typeface="+mj-ea"/>
              </a:rPr>
              <a:t>営業にも効果的なツールだと思います。</a:t>
            </a:r>
            <a:endParaRPr kumimoji="1" lang="en-US" altLang="ja-JP" sz="2400" dirty="0">
              <a:latin typeface="+mj-ea"/>
              <a:ea typeface="+mj-ea"/>
            </a:endParaRPr>
          </a:p>
          <a:p>
            <a:pPr algn="ctr"/>
            <a:endParaRPr kumimoji="1" lang="en-US" altLang="ja-JP" sz="2400" dirty="0">
              <a:latin typeface="+mj-ea"/>
              <a:ea typeface="+mj-ea"/>
            </a:endParaRPr>
          </a:p>
          <a:p>
            <a:pPr algn="ctr"/>
            <a:r>
              <a:rPr kumimoji="1" lang="ja-JP" altLang="en-US" sz="2400" dirty="0">
                <a:latin typeface="+mj-ea"/>
                <a:ea typeface="+mj-ea"/>
              </a:rPr>
              <a:t>本買ってね</a:t>
            </a:r>
            <a:endParaRPr kumimoji="1" lang="en-US" altLang="ja-JP" sz="2400" dirty="0">
              <a:latin typeface="+mj-ea"/>
              <a:ea typeface="+mj-ea"/>
            </a:endParaRPr>
          </a:p>
          <a:p>
            <a:pPr algn="ctr"/>
            <a:endParaRPr kumimoji="1" lang="en-US" altLang="ja-JP" sz="2400" dirty="0">
              <a:latin typeface="+mj-ea"/>
              <a:ea typeface="+mj-ea"/>
            </a:endParaRPr>
          </a:p>
          <a:p>
            <a:pPr algn="ctr"/>
            <a:r>
              <a:rPr kumimoji="1" lang="ja-JP" altLang="en-US" sz="2400" dirty="0">
                <a:latin typeface="+mj-ea"/>
                <a:ea typeface="+mj-ea"/>
              </a:rPr>
              <a:t>イベント用特設サイトから購入すると早く着くらしいです</a:t>
            </a:r>
            <a:r>
              <a:rPr kumimoji="1" lang="en-US" altLang="ja-JP" sz="2400" dirty="0">
                <a:latin typeface="+mj-ea"/>
                <a:ea typeface="+mj-ea"/>
              </a:rPr>
              <a:t>: https://asakura-pivd.square.site/</a:t>
            </a:r>
            <a:endParaRPr kumimoji="1" lang="ja-JP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59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262127"/>
            <a:ext cx="11029616" cy="723972"/>
          </a:xfrm>
        </p:spPr>
        <p:txBody>
          <a:bodyPr rtlCol="0"/>
          <a:lstStyle/>
          <a:p>
            <a:pPr algn="ctr"/>
            <a:r>
              <a:rPr lang="ja-JP" altLang="en-US" dirty="0">
                <a:latin typeface="+mj-ea"/>
                <a:ea typeface="+mj-ea"/>
              </a:rPr>
              <a:t>執筆</a:t>
            </a:r>
            <a:endParaRPr lang="ja" dirty="0">
              <a:latin typeface="+mj-ea"/>
              <a:ea typeface="+mj-ea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7BD4EBD-5488-40AE-BA63-0F9ADD53C30C}"/>
              </a:ext>
            </a:extLst>
          </p:cNvPr>
          <p:cNvSpPr txBox="1"/>
          <p:nvPr/>
        </p:nvSpPr>
        <p:spPr>
          <a:xfrm>
            <a:off x="522467" y="1426128"/>
            <a:ext cx="51959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・</a:t>
            </a:r>
            <a:r>
              <a:rPr kumimoji="1" lang="en-US" altLang="ja-JP" sz="3200" dirty="0">
                <a:latin typeface="+mn-ea"/>
              </a:rPr>
              <a:t>WEB+DB Press Vol.118</a:t>
            </a:r>
          </a:p>
          <a:p>
            <a:r>
              <a:rPr kumimoji="1" lang="ja-JP" altLang="en-US" sz="2800" dirty="0">
                <a:latin typeface="+mn-ea"/>
              </a:rPr>
              <a:t>　</a:t>
            </a:r>
            <a:r>
              <a:rPr kumimoji="1" lang="en-US" altLang="ja-JP" sz="2800" dirty="0">
                <a:latin typeface="+mn-ea"/>
              </a:rPr>
              <a:t>Python</a:t>
            </a:r>
            <a:r>
              <a:rPr kumimoji="1" lang="ja-JP" altLang="en-US" sz="2800" dirty="0">
                <a:latin typeface="+mn-ea"/>
              </a:rPr>
              <a:t>データ可視化入門</a:t>
            </a:r>
            <a:endParaRPr kumimoji="1" lang="en-US" altLang="ja-JP" sz="2800" dirty="0">
              <a:latin typeface="+mn-ea"/>
            </a:endParaRPr>
          </a:p>
          <a:p>
            <a:endParaRPr kumimoji="1" lang="en-US" altLang="ja-JP" sz="3200" dirty="0">
              <a:latin typeface="+mn-ea"/>
            </a:endParaRPr>
          </a:p>
          <a:p>
            <a:r>
              <a:rPr kumimoji="1" lang="ja-JP" altLang="en-US" sz="3200" dirty="0">
                <a:latin typeface="+mn-ea"/>
              </a:rPr>
              <a:t>　</a:t>
            </a:r>
            <a:endParaRPr kumimoji="1" lang="ja-JP" altLang="en-US" sz="3200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F22A805-3143-410E-8B67-4611D58D0E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87" y="2566236"/>
            <a:ext cx="3056105" cy="4029637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7DF1500-6504-42EF-8B45-45455E806E56}"/>
              </a:ext>
            </a:extLst>
          </p:cNvPr>
          <p:cNvSpPr txBox="1"/>
          <p:nvPr/>
        </p:nvSpPr>
        <p:spPr>
          <a:xfrm>
            <a:off x="6050159" y="1135278"/>
            <a:ext cx="51959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+mn-ea"/>
              </a:rPr>
              <a:t>・</a:t>
            </a:r>
            <a:r>
              <a:rPr kumimoji="1" lang="en-US" altLang="ja-JP" dirty="0">
                <a:latin typeface="+mn-ea"/>
              </a:rPr>
              <a:t>Python </a:t>
            </a:r>
            <a:r>
              <a:rPr kumimoji="1" lang="ja-JP" altLang="en-US" dirty="0">
                <a:latin typeface="+mn-ea"/>
              </a:rPr>
              <a:t>インタラクティブ・データビジュアライゼーション入門</a:t>
            </a:r>
            <a:endParaRPr kumimoji="1" lang="en-US" altLang="ja-JP" dirty="0">
              <a:latin typeface="+mn-ea"/>
            </a:endParaRPr>
          </a:p>
          <a:p>
            <a:r>
              <a:rPr kumimoji="1" lang="en-US" altLang="ja-JP" dirty="0" err="1">
                <a:latin typeface="+mn-ea"/>
              </a:rPr>
              <a:t>Plotly</a:t>
            </a:r>
            <a:r>
              <a:rPr kumimoji="1" lang="en-US" altLang="ja-JP" dirty="0">
                <a:latin typeface="+mn-ea"/>
              </a:rPr>
              <a:t>/Dash</a:t>
            </a:r>
            <a:r>
              <a:rPr kumimoji="1" lang="ja-JP" altLang="en-US" dirty="0">
                <a:latin typeface="+mn-ea"/>
              </a:rPr>
              <a:t>によるデータ可視化とウェブアプリ構築</a:t>
            </a:r>
            <a:endParaRPr kumimoji="1" lang="en-US" altLang="ja-JP" dirty="0">
              <a:latin typeface="+mn-ea"/>
            </a:endParaRPr>
          </a:p>
          <a:p>
            <a:endParaRPr kumimoji="1" lang="en-US" altLang="ja-JP" sz="3200" dirty="0">
              <a:latin typeface="+mn-ea"/>
            </a:endParaRPr>
          </a:p>
          <a:p>
            <a:r>
              <a:rPr kumimoji="1" lang="ja-JP" altLang="en-US" sz="3200" dirty="0">
                <a:latin typeface="+mn-ea"/>
              </a:rPr>
              <a:t>　</a:t>
            </a:r>
            <a:endParaRPr kumimoji="1" lang="ja-JP" altLang="en-US" sz="32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64E046F-5BF8-419E-B67A-3B8DF95BA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384" y="2457179"/>
            <a:ext cx="2798307" cy="4023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932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306CC3-C4C6-4C69-A1B8-5AB5079525A5}"/>
              </a:ext>
            </a:extLst>
          </p:cNvPr>
          <p:cNvSpPr txBox="1"/>
          <p:nvPr/>
        </p:nvSpPr>
        <p:spPr>
          <a:xfrm>
            <a:off x="2275388" y="1019325"/>
            <a:ext cx="76412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アジェンダ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なぜ最近データ分析って言葉をよく聞くの？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インタラクティブな可視化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ja-JP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0382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5306CC3-C4C6-4C69-A1B8-5AB5079525A5}"/>
              </a:ext>
            </a:extLst>
          </p:cNvPr>
          <p:cNvSpPr txBox="1"/>
          <p:nvPr/>
        </p:nvSpPr>
        <p:spPr>
          <a:xfrm>
            <a:off x="2275388" y="1019325"/>
            <a:ext cx="764122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アジェンダ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r>
              <a:rPr kumimoji="1" lang="ja-JP" altLang="en-US" sz="2800" dirty="0">
                <a:latin typeface="+mj-ea"/>
                <a:ea typeface="+mj-ea"/>
              </a:rPr>
              <a:t>なぜ最近データ分析って言葉をよく聞くの？</a:t>
            </a:r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endParaRPr kumimoji="1" lang="en-US" altLang="ja-JP" sz="2800" dirty="0">
              <a:latin typeface="+mj-ea"/>
              <a:ea typeface="+mj-ea"/>
            </a:endParaRPr>
          </a:p>
          <a:p>
            <a:pPr algn="ctr"/>
            <a:r>
              <a:rPr kumimoji="1" lang="ja-JP" altLang="en-US" sz="2800" dirty="0">
                <a:solidFill>
                  <a:schemeClr val="bg2"/>
                </a:solidFill>
                <a:latin typeface="+mj-ea"/>
                <a:ea typeface="+mj-ea"/>
              </a:rPr>
              <a:t>インタラクティブな可視化</a:t>
            </a:r>
            <a:endParaRPr kumimoji="1" lang="en-US" altLang="ja-JP" sz="2800" dirty="0">
              <a:solidFill>
                <a:schemeClr val="bg2"/>
              </a:solidFill>
              <a:latin typeface="+mj-ea"/>
              <a:ea typeface="+mj-ea"/>
            </a:endParaRPr>
          </a:p>
          <a:p>
            <a:pPr algn="ctr"/>
            <a:endParaRPr kumimoji="1" lang="ja-JP" altLang="en-US" sz="2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3849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0300B58-C34E-4711-986B-3B5EB761AA2A}"/>
              </a:ext>
            </a:extLst>
          </p:cNvPr>
          <p:cNvSpPr txBox="1"/>
          <p:nvPr/>
        </p:nvSpPr>
        <p:spPr>
          <a:xfrm>
            <a:off x="2115403" y="2524836"/>
            <a:ext cx="7779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見知らぬ土地に旅行に行くとき</a:t>
            </a:r>
            <a:endParaRPr kumimoji="1" lang="en-US" altLang="ja-JP" sz="3200" dirty="0"/>
          </a:p>
          <a:p>
            <a:r>
              <a:rPr kumimoji="1" lang="en-US" altLang="ja-JP" sz="3200" dirty="0"/>
              <a:t>			</a:t>
            </a:r>
            <a:r>
              <a:rPr kumimoji="1" lang="ja-JP" altLang="en-US" sz="3200" dirty="0"/>
              <a:t>皆さんはどうしますか？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D3A888-5EAC-48C3-B961-7DE3B757D51B}"/>
              </a:ext>
            </a:extLst>
          </p:cNvPr>
          <p:cNvSpPr txBox="1"/>
          <p:nvPr/>
        </p:nvSpPr>
        <p:spPr>
          <a:xfrm>
            <a:off x="2456596" y="4326340"/>
            <a:ext cx="6701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200" dirty="0"/>
              <a:t>（パックの旅行は除く）</a:t>
            </a:r>
          </a:p>
        </p:txBody>
      </p:sp>
    </p:spTree>
    <p:extLst>
      <p:ext uri="{BB962C8B-B14F-4D97-AF65-F5344CB8AC3E}">
        <p14:creationId xmlns:p14="http://schemas.microsoft.com/office/powerpoint/2010/main" val="278806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B1A605-95E7-4C11-953C-2AE51E17A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302" y="952138"/>
            <a:ext cx="7949395" cy="5289635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32BA081-12F1-43D0-960A-EBE5DE45BF5D}"/>
              </a:ext>
            </a:extLst>
          </p:cNvPr>
          <p:cNvSpPr txBox="1"/>
          <p:nvPr/>
        </p:nvSpPr>
        <p:spPr>
          <a:xfrm>
            <a:off x="5670334" y="6241773"/>
            <a:ext cx="6092686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050" dirty="0"/>
              <a:t>https://unsplash.com/photos/ZWD3Dx6aUJg?utm_source=unsplash&amp;utm_medium=referral&amp;utm_content=creditShareLink</a:t>
            </a:r>
            <a:endParaRPr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22670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03576C7-F297-4D65-A38D-59B24A806061}"/>
              </a:ext>
            </a:extLst>
          </p:cNvPr>
          <p:cNvSpPr txBox="1"/>
          <p:nvPr/>
        </p:nvSpPr>
        <p:spPr>
          <a:xfrm>
            <a:off x="1446663" y="1241946"/>
            <a:ext cx="91849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ja-JP" sz="3200" dirty="0"/>
          </a:p>
          <a:p>
            <a:r>
              <a:rPr kumimoji="1" lang="ja-JP" altLang="en-US" sz="3200" dirty="0"/>
              <a:t>・地球の歩き方などで情報収集・理解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kumimoji="1" lang="ja-JP" altLang="en-US" sz="3200" dirty="0"/>
              <a:t>・ホテル・現地での行動を決定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D822691-7FBD-4E7A-8883-7A09EFCC5AE3}"/>
              </a:ext>
            </a:extLst>
          </p:cNvPr>
          <p:cNvSpPr txBox="1"/>
          <p:nvPr/>
        </p:nvSpPr>
        <p:spPr>
          <a:xfrm>
            <a:off x="2854656" y="1095065"/>
            <a:ext cx="6482687" cy="1569660"/>
          </a:xfrm>
          <a:prstGeom prst="rect">
            <a:avLst/>
          </a:prstGeom>
          <a:solidFill>
            <a:schemeClr val="bg1"/>
          </a:solidFill>
          <a:effectLst>
            <a:softEdge rad="0"/>
          </a:effectLst>
        </p:spPr>
        <p:txBody>
          <a:bodyPr wrap="square" rtlCol="0">
            <a:spAutoFit/>
          </a:bodyPr>
          <a:lstStyle/>
          <a:p>
            <a:r>
              <a:rPr kumimoji="1" lang="ja-JP" altLang="en-US" sz="9600" dirty="0">
                <a:solidFill>
                  <a:srgbClr val="C00000"/>
                </a:solidFill>
                <a:latin typeface="+mn-ea"/>
              </a:rPr>
              <a:t>データ分析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C433D9-FEBB-48D6-8ABA-F74FEC289BC8}"/>
              </a:ext>
            </a:extLst>
          </p:cNvPr>
          <p:cNvSpPr txBox="1"/>
          <p:nvPr/>
        </p:nvSpPr>
        <p:spPr>
          <a:xfrm>
            <a:off x="3063550" y="3278833"/>
            <a:ext cx="6064898" cy="15696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9600" dirty="0">
                <a:solidFill>
                  <a:srgbClr val="C00000"/>
                </a:solidFill>
              </a:rPr>
              <a:t>意思決定</a:t>
            </a:r>
          </a:p>
        </p:txBody>
      </p:sp>
    </p:spTree>
    <p:extLst>
      <p:ext uri="{BB962C8B-B14F-4D97-AF65-F5344CB8AC3E}">
        <p14:creationId xmlns:p14="http://schemas.microsoft.com/office/powerpoint/2010/main" val="178473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3" animBg="1"/>
      <p:bldP spid="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D5A1CA4-8DC2-4557-A1B7-431084F30184}"/>
              </a:ext>
            </a:extLst>
          </p:cNvPr>
          <p:cNvSpPr txBox="1"/>
          <p:nvPr/>
        </p:nvSpPr>
        <p:spPr>
          <a:xfrm>
            <a:off x="1542197" y="1924334"/>
            <a:ext cx="86799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+mn-ea"/>
              </a:rPr>
              <a:t>・情報収集</a:t>
            </a:r>
            <a:endParaRPr kumimoji="1" lang="en-US" altLang="ja-JP" sz="2800" dirty="0">
              <a:latin typeface="+mn-ea"/>
            </a:endParaRPr>
          </a:p>
          <a:p>
            <a:endParaRPr kumimoji="1" lang="en-US" altLang="ja-JP" sz="2800" dirty="0">
              <a:latin typeface="+mn-ea"/>
            </a:endParaRPr>
          </a:p>
          <a:p>
            <a:r>
              <a:rPr kumimoji="1" lang="ja-JP" altLang="en-US" sz="2800" dirty="0">
                <a:latin typeface="+mn-ea"/>
              </a:rPr>
              <a:t>・分析</a:t>
            </a:r>
            <a:endParaRPr kumimoji="1" lang="en-US" altLang="ja-JP" sz="2800" dirty="0">
              <a:latin typeface="+mn-ea"/>
            </a:endParaRPr>
          </a:p>
          <a:p>
            <a:endParaRPr kumimoji="1" lang="en-US" altLang="ja-JP" sz="2800" dirty="0">
              <a:latin typeface="+mn-ea"/>
            </a:endParaRPr>
          </a:p>
          <a:p>
            <a:r>
              <a:rPr kumimoji="1" lang="ja-JP" altLang="en-US" sz="2800" dirty="0">
                <a:latin typeface="+mn-ea"/>
              </a:rPr>
              <a:t>・行動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2202E4A-4489-47E8-BD3D-86E40D4376B9}"/>
              </a:ext>
            </a:extLst>
          </p:cNvPr>
          <p:cNvSpPr txBox="1"/>
          <p:nvPr/>
        </p:nvSpPr>
        <p:spPr>
          <a:xfrm>
            <a:off x="4299045" y="723331"/>
            <a:ext cx="3889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/>
              <a:t>データ分析</a:t>
            </a:r>
          </a:p>
        </p:txBody>
      </p:sp>
    </p:spTree>
    <p:extLst>
      <p:ext uri="{BB962C8B-B14F-4D97-AF65-F5344CB8AC3E}">
        <p14:creationId xmlns:p14="http://schemas.microsoft.com/office/powerpoint/2010/main" val="1432328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78_TF33552983" id="{08F16B58-B777-4D07-A7DF-37B057018064}" vid="{619C5331-1F10-4CE6-9BE2-3913CD64601E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{97DCE9AC-37E1-45F1-85E5-9FC45E851AFA}tf33552983_win32</Template>
  <TotalTime>519</TotalTime>
  <Words>698</Words>
  <Application>Microsoft Office PowerPoint</Application>
  <PresentationFormat>ワイド画面</PresentationFormat>
  <Paragraphs>122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4" baseType="lpstr">
      <vt:lpstr>HGｺﾞｼｯｸE</vt:lpstr>
      <vt:lpstr>Meiryo UI</vt:lpstr>
      <vt:lpstr>メイリオ</vt:lpstr>
      <vt:lpstr>Calibri</vt:lpstr>
      <vt:lpstr>Courier New</vt:lpstr>
      <vt:lpstr>Franklin Gothic Book</vt:lpstr>
      <vt:lpstr>Wingdings 2</vt:lpstr>
      <vt:lpstr>DividendVTI</vt:lpstr>
      <vt:lpstr>   </vt:lpstr>
      <vt:lpstr>自己紹介</vt:lpstr>
      <vt:lpstr>執筆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データ可視化</vt:lpstr>
      <vt:lpstr>データ可視化</vt:lpstr>
      <vt:lpstr>データ可視化の問題点</vt:lpstr>
      <vt:lpstr>データ可視化の問題点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</dc:title>
  <dc:creator>小川 英幸</dc:creator>
  <cp:lastModifiedBy>小川 英幸</cp:lastModifiedBy>
  <cp:revision>34</cp:revision>
  <dcterms:created xsi:type="dcterms:W3CDTF">2020-11-26T11:54:47Z</dcterms:created>
  <dcterms:modified xsi:type="dcterms:W3CDTF">2020-12-27T03:20:09Z</dcterms:modified>
</cp:coreProperties>
</file>